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9906000" cy="6858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E3"/>
    <a:srgbClr val="1F78B4"/>
    <a:srgbClr val="385FA5"/>
    <a:srgbClr val="009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50" d="100"/>
          <a:sy n="150" d="100"/>
        </p:scale>
        <p:origin x="-10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F882402-3B7A-4487-A7F2-5BE8873C2EB6}"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349421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F882402-3B7A-4487-A7F2-5BE8873C2EB6}"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340436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F882402-3B7A-4487-A7F2-5BE8873C2EB6}"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312932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F882402-3B7A-4487-A7F2-5BE8873C2EB6}"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356010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F882402-3B7A-4487-A7F2-5BE8873C2EB6}"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255120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5F882402-3B7A-4487-A7F2-5BE8873C2EB6}" type="datetimeFigureOut">
              <a:rPr lang="el-GR" smtClean="0"/>
              <a:t>9/3/2018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199130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2329" y="2505075"/>
            <a:ext cx="4190702"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14913" y="2505075"/>
            <a:ext cx="4211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5F882402-3B7A-4487-A7F2-5BE8873C2EB6}" type="datetimeFigureOut">
              <a:rPr lang="el-GR" smtClean="0"/>
              <a:t>9/3/2018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26801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F882402-3B7A-4487-A7F2-5BE8873C2EB6}" type="datetimeFigureOut">
              <a:rPr lang="el-GR" smtClean="0"/>
              <a:t>9/3/2018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298768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82402-3B7A-4487-A7F2-5BE8873C2EB6}" type="datetimeFigureOut">
              <a:rPr lang="el-GR" smtClean="0"/>
              <a:t>9/3/2018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225519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F882402-3B7A-4487-A7F2-5BE8873C2EB6}" type="datetimeFigureOut">
              <a:rPr lang="el-GR" smtClean="0"/>
              <a:t>9/3/2018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66833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F882402-3B7A-4487-A7F2-5BE8873C2EB6}" type="datetimeFigureOut">
              <a:rPr lang="el-GR" smtClean="0"/>
              <a:t>9/3/2018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00A802-84B6-4109-B243-CAF0E707506C}" type="slidenum">
              <a:rPr lang="el-GR" smtClean="0"/>
              <a:t>‹#›</a:t>
            </a:fld>
            <a:endParaRPr lang="el-GR"/>
          </a:p>
        </p:txBody>
      </p:sp>
    </p:spTree>
    <p:extLst>
      <p:ext uri="{BB962C8B-B14F-4D97-AF65-F5344CB8AC3E}">
        <p14:creationId xmlns:p14="http://schemas.microsoft.com/office/powerpoint/2010/main" val="24027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82402-3B7A-4487-A7F2-5BE8873C2EB6}" type="datetimeFigureOut">
              <a:rPr lang="el-GR" smtClean="0"/>
              <a:t>9/3/2018</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0A802-84B6-4109-B243-CAF0E707506C}" type="slidenum">
              <a:rPr lang="el-GR" smtClean="0"/>
              <a:t>‹#›</a:t>
            </a:fld>
            <a:endParaRPr lang="el-GR"/>
          </a:p>
        </p:txBody>
      </p:sp>
    </p:spTree>
    <p:extLst>
      <p:ext uri="{BB962C8B-B14F-4D97-AF65-F5344CB8AC3E}">
        <p14:creationId xmlns:p14="http://schemas.microsoft.com/office/powerpoint/2010/main" val="425622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parnonas.gr/" TargetMode="External"/><Relationship Id="rId11" Type="http://schemas.openxmlformats.org/officeDocument/2006/relationships/hyperlink" Target="http://www.atticalag.gr/" TargetMode="External"/><Relationship Id="rId5" Type="http://schemas.openxmlformats.org/officeDocument/2006/relationships/hyperlink" Target="mailto:info@parnonas.gr" TargetMode="External"/><Relationship Id="rId10" Type="http://schemas.openxmlformats.org/officeDocument/2006/relationships/hyperlink" Target="mailto:info@atticalag.gr" TargetMode="External"/><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7D8935FB-55B8-4412-86CB-58C956C33F34}"/>
              </a:ext>
            </a:extLst>
          </p:cNvPr>
          <p:cNvCxnSpPr>
            <a:cxnSpLocks/>
          </p:cNvCxnSpPr>
          <p:nvPr/>
        </p:nvCxnSpPr>
        <p:spPr>
          <a:xfrm>
            <a:off x="4957629" y="-85458"/>
            <a:ext cx="0" cy="704173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Ορθογώνιο 6">
            <a:extLst>
              <a:ext uri="{FF2B5EF4-FFF2-40B4-BE49-F238E27FC236}">
                <a16:creationId xmlns:a16="http://schemas.microsoft.com/office/drawing/2014/main" id="{5C355CB1-87C2-4981-81B0-A4AB4386F048}"/>
              </a:ext>
            </a:extLst>
          </p:cNvPr>
          <p:cNvSpPr/>
          <p:nvPr/>
        </p:nvSpPr>
        <p:spPr>
          <a:xfrm>
            <a:off x="50730" y="424322"/>
            <a:ext cx="4387063" cy="4662815"/>
          </a:xfrm>
          <a:prstGeom prst="rect">
            <a:avLst/>
          </a:prstGeom>
        </p:spPr>
        <p:txBody>
          <a:bodyPr wrap="square">
            <a:spAutoFit/>
          </a:bodyPr>
          <a:lstStyle/>
          <a:p>
            <a:pPr algn="just"/>
            <a:r>
              <a:rPr lang="en-US" sz="900" dirty="0"/>
              <a:t>The </a:t>
            </a:r>
            <a:r>
              <a:rPr lang="en-US" sz="900" b="1" dirty="0"/>
              <a:t>purpose</a:t>
            </a:r>
            <a:r>
              <a:rPr lang="en-US" sz="900" dirty="0"/>
              <a:t> of this Inter-regional Project among Attica Islands Network LAG and </a:t>
            </a:r>
            <a:r>
              <a:rPr lang="en-US" sz="900" dirty="0" err="1"/>
              <a:t>Parnonas</a:t>
            </a:r>
            <a:r>
              <a:rPr lang="en-US" sz="900" dirty="0"/>
              <a:t> LAG, </a:t>
            </a:r>
            <a:r>
              <a:rPr lang="en-US" sz="900" b="1" dirty="0"/>
              <a:t>with a robust potential of becoming a Trans-national Project</a:t>
            </a:r>
            <a:r>
              <a:rPr lang="en-US" sz="900" dirty="0"/>
              <a:t>, is to create an organizational informational, educational and networking structure for entrepreneurs, the local population and local economy actors on entrepreneurship and advice in the field of fish farming and the development of new professional activities in the fisheries sector. The </a:t>
            </a:r>
            <a:r>
              <a:rPr lang="en-US" sz="900" b="1" dirty="0"/>
              <a:t>aim</a:t>
            </a:r>
            <a:r>
              <a:rPr lang="en-US" sz="900" dirty="0"/>
              <a:t> of the Project is to highlight the fish farming sector and the prospects it presents, to enhance entrepreneurship and cooperation and to create new job opportunities. Considering that the fish farming sector is an important lever for the Greek economy, local prospects can be created for further growth, boosting entrepreneurship and creating new jobs. These perspectives can be created through the Incubator which will be an organizational informational, educational and networking structure for young entrepreneurs, businesses and the local population.</a:t>
            </a:r>
            <a:endParaRPr lang="el-GR" sz="900" dirty="0"/>
          </a:p>
          <a:p>
            <a:pPr marR="27940" lvl="0" algn="just">
              <a:spcAft>
                <a:spcPts val="0"/>
              </a:spcAft>
            </a:pPr>
            <a:r>
              <a:rPr lang="en-US" sz="900" dirty="0"/>
              <a:t>Indicatively, the </a:t>
            </a:r>
            <a:r>
              <a:rPr lang="en-US" sz="900" b="1" dirty="0"/>
              <a:t>actions </a:t>
            </a:r>
            <a:r>
              <a:rPr lang="en-US" sz="900" dirty="0"/>
              <a:t>of the project include, but are not limited to:</a:t>
            </a:r>
          </a:p>
          <a:p>
            <a:pPr marL="180975" marR="27940" lvl="0" indent="-180975" algn="just">
              <a:spcAft>
                <a:spcPts val="0"/>
              </a:spcAft>
              <a:buFontTx/>
              <a:buBlip>
                <a:blip r:embed="rId2"/>
              </a:buBlip>
            </a:pPr>
            <a:r>
              <a:rPr lang="en-US" sz="900"/>
              <a:t>Training, </a:t>
            </a:r>
            <a:r>
              <a:rPr lang="en-US" sz="900" dirty="0"/>
              <a:t>awareness raising, know-how transfer and advisory services on entrepreneurship in the field of Aquaculture. Development of educational and informational material on business innovation in aquaculture</a:t>
            </a:r>
          </a:p>
          <a:p>
            <a:pPr marL="180975" marR="27940" lvl="0" indent="-180975" algn="just">
              <a:spcAft>
                <a:spcPts val="0"/>
              </a:spcAft>
              <a:buFontTx/>
              <a:buBlip>
                <a:blip r:embed="rId2"/>
              </a:buBlip>
            </a:pPr>
            <a:r>
              <a:rPr lang="en-US" sz="900" dirty="0"/>
              <a:t>Networking among businesses and local stakeholders in order to foster extroverted growth</a:t>
            </a:r>
          </a:p>
          <a:p>
            <a:pPr marL="180975" marR="27940" lvl="0" indent="-180975" algn="just">
              <a:spcAft>
                <a:spcPts val="0"/>
              </a:spcAft>
              <a:buFontTx/>
              <a:buBlip>
                <a:blip r:embed="rId2"/>
              </a:buBlip>
            </a:pPr>
            <a:r>
              <a:rPr lang="en-US" sz="900" dirty="0"/>
              <a:t>Workshops to raise the awareness of the local population on business activity  matters</a:t>
            </a:r>
          </a:p>
          <a:p>
            <a:pPr marL="180975" marR="27940" lvl="0" indent="-180975" algn="just">
              <a:spcAft>
                <a:spcPts val="0"/>
              </a:spcAft>
              <a:buFontTx/>
              <a:buBlip>
                <a:blip r:embed="rId2"/>
              </a:buBlip>
            </a:pPr>
            <a:r>
              <a:rPr lang="en-US" sz="900" dirty="0"/>
              <a:t>Implementation of fish product- based events (tasting, documentary projections, etc.)</a:t>
            </a:r>
          </a:p>
          <a:p>
            <a:pPr marL="180975" marR="27940" lvl="0" indent="-180975" algn="just">
              <a:spcAft>
                <a:spcPts val="0"/>
              </a:spcAft>
              <a:buFontTx/>
              <a:buBlip>
                <a:blip r:embed="rId2"/>
              </a:buBlip>
            </a:pPr>
            <a:r>
              <a:rPr lang="en-US" sz="900" dirty="0"/>
              <a:t>Implementation of thematic trans-national and inter-regional schools (e.g. Sea Bottom School, etc.)</a:t>
            </a:r>
          </a:p>
          <a:p>
            <a:pPr algn="just" defTabSz="742950">
              <a:tabLst>
                <a:tab pos="371475" algn="l"/>
              </a:tabLst>
            </a:pPr>
            <a:endParaRPr lang="en-US" sz="900" dirty="0"/>
          </a:p>
          <a:p>
            <a:pPr algn="just" defTabSz="742950">
              <a:tabLst>
                <a:tab pos="371475" algn="l"/>
              </a:tabLst>
            </a:pPr>
            <a:r>
              <a:rPr lang="en-US" sz="900" b="1" dirty="0">
                <a:solidFill>
                  <a:srgbClr val="212121"/>
                </a:solidFill>
              </a:rPr>
              <a:t>Expected results from cooperation for the region </a:t>
            </a:r>
          </a:p>
          <a:p>
            <a:pPr marL="180975" marR="27940" indent="-180975" algn="just" defTabSz="914400">
              <a:buBlip>
                <a:blip r:embed="rId2"/>
              </a:buBlip>
              <a:defRPr/>
            </a:pPr>
            <a:r>
              <a:rPr lang="en-US" sz="900" dirty="0"/>
              <a:t>Exploitation of public</a:t>
            </a:r>
            <a:r>
              <a:rPr lang="el-GR" sz="900" dirty="0"/>
              <a:t> </a:t>
            </a:r>
            <a:r>
              <a:rPr lang="en-US" sz="900" dirty="0"/>
              <a:t>financial recourses in port infrastructure.</a:t>
            </a:r>
          </a:p>
          <a:p>
            <a:pPr marL="180975" marR="27940" indent="-180975" algn="just" defTabSz="914400">
              <a:buBlip>
                <a:blip r:embed="rId2"/>
              </a:buBlip>
              <a:defRPr/>
            </a:pPr>
            <a:r>
              <a:rPr lang="en-US" sz="900" dirty="0"/>
              <a:t>Improve management and operation services.</a:t>
            </a:r>
          </a:p>
          <a:p>
            <a:pPr marL="180975" marR="27940" indent="-180975" algn="just" defTabSz="914400">
              <a:buBlip>
                <a:blip r:embed="rId2"/>
              </a:buBlip>
              <a:defRPr/>
            </a:pPr>
            <a:r>
              <a:rPr lang="en-US" sz="900" dirty="0"/>
              <a:t>Emphasizing the needs for improvements and modernizations, based on the needs of the specific market.</a:t>
            </a:r>
          </a:p>
          <a:p>
            <a:pPr marL="180975" marR="27940" indent="-180975" algn="just" defTabSz="914400">
              <a:buBlip>
                <a:blip r:embed="rId2"/>
              </a:buBlip>
              <a:defRPr/>
            </a:pPr>
            <a:r>
              <a:rPr lang="en-US" sz="900" dirty="0"/>
              <a:t>Integration of the protective object of the ancient antiquities into the tourist product.</a:t>
            </a:r>
          </a:p>
          <a:p>
            <a:pPr marR="27940" algn="just" defTabSz="914400">
              <a:defRPr/>
            </a:pPr>
            <a:endParaRPr lang="en-US" sz="900" dirty="0"/>
          </a:p>
          <a:p>
            <a:pPr marR="27940" algn="just" defTabSz="914400">
              <a:defRPr/>
            </a:pPr>
            <a:r>
              <a:rPr lang="en-US" sz="900" dirty="0"/>
              <a:t>Total estimated budget: </a:t>
            </a:r>
            <a:r>
              <a:rPr lang="en-US" sz="900" b="1" dirty="0"/>
              <a:t>100,000 € </a:t>
            </a:r>
            <a:r>
              <a:rPr lang="en-US" sz="900" dirty="0"/>
              <a:t>for two partners</a:t>
            </a:r>
          </a:p>
        </p:txBody>
      </p:sp>
      <p:sp>
        <p:nvSpPr>
          <p:cNvPr id="15" name="Rectangle 2">
            <a:extLst>
              <a:ext uri="{FF2B5EF4-FFF2-40B4-BE49-F238E27FC236}">
                <a16:creationId xmlns:a16="http://schemas.microsoft.com/office/drawing/2014/main" id="{6312088B-483A-4EF9-B824-CEB1113E3FA2}"/>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9" name="Ορθογώνιο: Στρογγύλεμα μίας γωνίας 18">
            <a:extLst>
              <a:ext uri="{FF2B5EF4-FFF2-40B4-BE49-F238E27FC236}">
                <a16:creationId xmlns:a16="http://schemas.microsoft.com/office/drawing/2014/main" id="{4B1F7D1D-900A-4B13-878D-5C0338D5242C}"/>
              </a:ext>
            </a:extLst>
          </p:cNvPr>
          <p:cNvSpPr/>
          <p:nvPr/>
        </p:nvSpPr>
        <p:spPr>
          <a:xfrm>
            <a:off x="0" y="177093"/>
            <a:ext cx="4473332" cy="271560"/>
          </a:xfrm>
          <a:prstGeom prst="round1Rect">
            <a:avLst>
              <a:gd name="adj" fmla="val 4935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el-GR" sz="1050" b="1" dirty="0">
                <a:solidFill>
                  <a:prstClr val="white"/>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Entrepreneurship Incubator based on Aquaculture</a:t>
            </a:r>
          </a:p>
        </p:txBody>
      </p:sp>
      <p:sp>
        <p:nvSpPr>
          <p:cNvPr id="20" name="Ορθογώνιο 19">
            <a:extLst>
              <a:ext uri="{FF2B5EF4-FFF2-40B4-BE49-F238E27FC236}">
                <a16:creationId xmlns:a16="http://schemas.microsoft.com/office/drawing/2014/main" id="{961ADF5D-1710-43ED-920A-0B40105953CB}"/>
              </a:ext>
            </a:extLst>
          </p:cNvPr>
          <p:cNvSpPr/>
          <p:nvPr/>
        </p:nvSpPr>
        <p:spPr>
          <a:xfrm>
            <a:off x="4957629" y="2726636"/>
            <a:ext cx="4948371" cy="461665"/>
          </a:xfrm>
          <a:prstGeom prst="rect">
            <a:avLst/>
          </a:prstGeom>
          <a:solidFill>
            <a:schemeClr val="accent6">
              <a:lumMod val="75000"/>
            </a:schemeClr>
          </a:solidFill>
        </p:spPr>
        <p:txBody>
          <a:bodyPr wrap="square">
            <a:spAutoFit/>
          </a:bodyPr>
          <a:lstStyle/>
          <a:p>
            <a:pPr lvl="0" algn="ctr" defTabSz="914400" eaLnBrk="0" fontAlgn="base" hangingPunct="0">
              <a:spcBef>
                <a:spcPct val="0"/>
              </a:spcBef>
              <a:spcAft>
                <a:spcPct val="0"/>
              </a:spcAft>
            </a:pPr>
            <a:r>
              <a:rPr lang="en-US" altLang="el-GR"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CLLD </a:t>
            </a:r>
            <a:r>
              <a:rPr lang="en-US"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under the European Maritime and Fisheries Fund</a:t>
            </a:r>
            <a:r>
              <a:rPr lang="el-GR" altLang="el-GR"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altLang="el-GR"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2014-2020</a:t>
            </a:r>
            <a:endParaRPr lang="el-GR" altLang="el-GR"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pPr>
            <a:r>
              <a:rPr lang="en-US"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Eastern Peloponnese</a:t>
            </a:r>
            <a:r>
              <a:rPr lang="el-GR"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&amp; </a:t>
            </a:r>
            <a:r>
              <a:rPr lang="en-US"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Attica Islands </a:t>
            </a:r>
            <a:r>
              <a:rPr lang="en-US" altLang="el-GR"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Local Program</a:t>
            </a:r>
            <a:endParaRPr lang="el-GR" altLang="el-GR" sz="1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27" name="Ορθογώνιο 26">
            <a:extLst>
              <a:ext uri="{FF2B5EF4-FFF2-40B4-BE49-F238E27FC236}">
                <a16:creationId xmlns:a16="http://schemas.microsoft.com/office/drawing/2014/main" id="{EDF49DC9-A354-4701-93AA-9DB0C1DF2AC8}"/>
              </a:ext>
            </a:extLst>
          </p:cNvPr>
          <p:cNvSpPr/>
          <p:nvPr/>
        </p:nvSpPr>
        <p:spPr>
          <a:xfrm>
            <a:off x="4957629" y="3191812"/>
            <a:ext cx="4948371" cy="553998"/>
          </a:xfrm>
          <a:prstGeom prst="rect">
            <a:avLst/>
          </a:prstGeom>
          <a:solidFill>
            <a:schemeClr val="accent1">
              <a:lumMod val="75000"/>
            </a:schemeClr>
          </a:solidFill>
        </p:spPr>
        <p:txBody>
          <a:bodyPr wrap="square">
            <a:spAutoFit/>
          </a:bodyPr>
          <a:lstStyle/>
          <a:p>
            <a:pPr lvl="0" algn="ctr" defTabSz="914400" eaLnBrk="0" fontAlgn="base" hangingPunct="0">
              <a:spcBef>
                <a:spcPct val="0"/>
              </a:spcBef>
              <a:spcAft>
                <a:spcPct val="0"/>
              </a:spcAft>
            </a:pPr>
            <a:r>
              <a:rPr lang="en-US" altLang="el-GR" sz="14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Entrepreneurship Incubator based on Aquaculture</a:t>
            </a:r>
          </a:p>
          <a:p>
            <a:pPr lvl="0" algn="ctr" defTabSz="914400" eaLnBrk="0" fontAlgn="base" hangingPunct="0">
              <a:spcBef>
                <a:spcPct val="0"/>
              </a:spcBef>
              <a:spcAft>
                <a:spcPct val="0"/>
              </a:spcAft>
            </a:pPr>
            <a:r>
              <a:rPr lang="en-US" altLang="el-GR" sz="1600" dirty="0">
                <a:solidFill>
                  <a:schemeClr val="bg1"/>
                </a:solidFill>
                <a:effectLst>
                  <a:outerShdw blurRad="38100" dist="38100" dir="2700000" algn="tl">
                    <a:srgbClr val="000000">
                      <a:alpha val="43137"/>
                    </a:srgbClr>
                  </a:outerShdw>
                </a:effectLst>
              </a:rPr>
              <a:t>(Inter-territorial project</a:t>
            </a:r>
            <a:r>
              <a:rPr lang="el-GR" altLang="el-GR" sz="1600" dirty="0">
                <a:solidFill>
                  <a:schemeClr val="bg1"/>
                </a:solidFill>
                <a:effectLst>
                  <a:outerShdw blurRad="38100" dist="38100" dir="2700000" algn="tl">
                    <a:srgbClr val="000000">
                      <a:alpha val="43137"/>
                    </a:srgbClr>
                  </a:outerShdw>
                </a:effectLst>
              </a:rPr>
              <a:t>)</a:t>
            </a:r>
          </a:p>
        </p:txBody>
      </p:sp>
      <p:pic>
        <p:nvPicPr>
          <p:cNvPr id="9" name="Εικόνα 8">
            <a:extLst>
              <a:ext uri="{FF2B5EF4-FFF2-40B4-BE49-F238E27FC236}">
                <a16:creationId xmlns:a16="http://schemas.microsoft.com/office/drawing/2014/main" id="{C0A52D26-12FE-4707-8AD8-3CD23C9FD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070" y="3496891"/>
            <a:ext cx="305162" cy="300924"/>
          </a:xfrm>
          <a:prstGeom prst="rect">
            <a:avLst/>
          </a:prstGeom>
        </p:spPr>
      </p:pic>
      <p:pic>
        <p:nvPicPr>
          <p:cNvPr id="28" name="Εικόνα 27">
            <a:extLst>
              <a:ext uri="{FF2B5EF4-FFF2-40B4-BE49-F238E27FC236}">
                <a16:creationId xmlns:a16="http://schemas.microsoft.com/office/drawing/2014/main" id="{7C529E6F-4EEE-42F4-BD91-15C0D74FF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017" y="3860228"/>
            <a:ext cx="305162" cy="300924"/>
          </a:xfrm>
          <a:prstGeom prst="rect">
            <a:avLst/>
          </a:prstGeom>
        </p:spPr>
      </p:pic>
      <p:pic>
        <p:nvPicPr>
          <p:cNvPr id="30" name="Εικόνα 29">
            <a:extLst>
              <a:ext uri="{FF2B5EF4-FFF2-40B4-BE49-F238E27FC236}">
                <a16:creationId xmlns:a16="http://schemas.microsoft.com/office/drawing/2014/main" id="{2A84278F-A6FF-47A3-BCE1-D3542543A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681" y="3697761"/>
            <a:ext cx="305162" cy="300924"/>
          </a:xfrm>
          <a:prstGeom prst="rect">
            <a:avLst/>
          </a:prstGeom>
        </p:spPr>
      </p:pic>
      <p:pic>
        <p:nvPicPr>
          <p:cNvPr id="31" name="Εικόνα 30">
            <a:extLst>
              <a:ext uri="{FF2B5EF4-FFF2-40B4-BE49-F238E27FC236}">
                <a16:creationId xmlns:a16="http://schemas.microsoft.com/office/drawing/2014/main" id="{EDA30C3B-2993-4F6C-BF88-0E64ED074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180" y="3309625"/>
            <a:ext cx="684970" cy="675457"/>
          </a:xfrm>
          <a:prstGeom prst="rect">
            <a:avLst/>
          </a:prstGeom>
        </p:spPr>
      </p:pic>
      <p:pic>
        <p:nvPicPr>
          <p:cNvPr id="32" name="Εικόνα 31">
            <a:extLst>
              <a:ext uri="{FF2B5EF4-FFF2-40B4-BE49-F238E27FC236}">
                <a16:creationId xmlns:a16="http://schemas.microsoft.com/office/drawing/2014/main" id="{876CD16B-800A-4D1A-9E4D-F1B52E9D3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994" y="90507"/>
            <a:ext cx="473962" cy="467380"/>
          </a:xfrm>
          <a:prstGeom prst="rect">
            <a:avLst/>
          </a:prstGeom>
        </p:spPr>
      </p:pic>
      <p:pic>
        <p:nvPicPr>
          <p:cNvPr id="34" name="Εικόνα 2">
            <a:extLst>
              <a:ext uri="{FF2B5EF4-FFF2-40B4-BE49-F238E27FC236}">
                <a16:creationId xmlns:a16="http://schemas.microsoft.com/office/drawing/2014/main" id="{1D1364A8-43AB-4100-99DC-DC92AA9BD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 y="5334366"/>
            <a:ext cx="1928482" cy="46751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a:extLst>
              <a:ext uri="{FF2B5EF4-FFF2-40B4-BE49-F238E27FC236}">
                <a16:creationId xmlns:a16="http://schemas.microsoft.com/office/drawing/2014/main" id="{27A83B9A-E610-485E-B452-7177DE4C644C}"/>
              </a:ext>
            </a:extLst>
          </p:cNvPr>
          <p:cNvSpPr>
            <a:spLocks noChangeArrowheads="1"/>
          </p:cNvSpPr>
          <p:nvPr/>
        </p:nvSpPr>
        <p:spPr bwMode="auto">
          <a:xfrm>
            <a:off x="251142" y="5801877"/>
            <a:ext cx="1985523" cy="861774"/>
          </a:xfrm>
          <a:prstGeom prst="rect">
            <a:avLst/>
          </a:prstGeom>
          <a:solidFill>
            <a:srgbClr val="FFFFFF">
              <a:alpha val="0"/>
            </a:srgbClr>
          </a:solidFill>
          <a:ln>
            <a:noFill/>
          </a:ln>
          <a:effectLst/>
        </p:spPr>
        <p:txBody>
          <a:bodyPr vert="horz" wrap="square" lIns="91440" tIns="45720" rIns="91440" bIns="45720" numCol="1" anchor="ctr" anchorCtr="0" compatLnSpc="1">
            <a:prstTxWarp prst="textNoShape">
              <a:avLst/>
            </a:prstTxWarp>
            <a:spAutoFit/>
          </a:bodyPr>
          <a:lstStyle/>
          <a:p>
            <a:pPr>
              <a:spcAft>
                <a:spcPts val="0"/>
              </a:spcAft>
            </a:pPr>
            <a:r>
              <a:rPr lang="en-US" sz="9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Regional Development Company</a:t>
            </a:r>
            <a:endParaRPr lang="el-GR" sz="9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9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Of </a:t>
            </a:r>
            <a:r>
              <a:rPr lang="en-US" sz="900" b="1" dirty="0" err="1">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Parnonas</a:t>
            </a:r>
            <a:r>
              <a:rPr lang="en-US" sz="9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S.A.</a:t>
            </a:r>
            <a:endParaRPr lang="el-GR" sz="9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Leonidio</a:t>
            </a:r>
            <a:r>
              <a:rPr lang="en-US" sz="800" dirty="0">
                <a:latin typeface="Calibri" panose="020F0502020204030204" pitchFamily="34" charset="0"/>
                <a:ea typeface="Calibri" panose="020F0502020204030204" pitchFamily="34" charset="0"/>
                <a:cs typeface="Times New Roman" panose="02020603050405020304" pitchFamily="18" charset="0"/>
              </a:rPr>
              <a:t> Arcadia, P.O. 22300</a:t>
            </a:r>
            <a:endParaRPr lang="el-GR"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Tel. 27570-22807, Fax. 2757023230</a:t>
            </a:r>
            <a:endParaRPr lang="el-GR"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Mail: </a:t>
            </a:r>
            <a:r>
              <a:rPr lang="en-US" sz="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info@parnonas.gr</a:t>
            </a:r>
            <a:endParaRPr lang="el-GR"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latin typeface="Calibri" panose="020F0502020204030204" pitchFamily="34" charset="0"/>
                <a:ea typeface="Calibri" panose="020F0502020204030204" pitchFamily="34" charset="0"/>
                <a:cs typeface="Times New Roman" panose="02020603050405020304" pitchFamily="18" charset="0"/>
              </a:rPr>
              <a:t>         Web: </a:t>
            </a:r>
            <a:r>
              <a:rPr lang="en-US" sz="800"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hlinkClick r:id="rId6"/>
              </a:rPr>
              <a:t>www.parnonas.gr</a:t>
            </a:r>
            <a:endParaRPr lang="en-US" altLang="el-GR" sz="800" dirty="0">
              <a:solidFill>
                <a:schemeClr val="accent6">
                  <a:lumMod val="50000"/>
                </a:schemeClr>
              </a:solidFill>
            </a:endParaRPr>
          </a:p>
        </p:txBody>
      </p:sp>
      <p:sp>
        <p:nvSpPr>
          <p:cNvPr id="11" name="Ορθογώνιο 10"/>
          <p:cNvSpPr/>
          <p:nvPr/>
        </p:nvSpPr>
        <p:spPr>
          <a:xfrm>
            <a:off x="7389918" y="1003300"/>
            <a:ext cx="1233924" cy="727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p:cNvPicPr>
            <a:picLocks noChangeAspect="1"/>
          </p:cNvPicPr>
          <p:nvPr/>
        </p:nvPicPr>
        <p:blipFill>
          <a:blip r:embed="rId7"/>
          <a:stretch>
            <a:fillRect/>
          </a:stretch>
        </p:blipFill>
        <p:spPr>
          <a:xfrm>
            <a:off x="5052504" y="6343635"/>
            <a:ext cx="4712616" cy="414564"/>
          </a:xfrm>
          <a:prstGeom prst="rect">
            <a:avLst/>
          </a:prstGeom>
        </p:spPr>
      </p:pic>
      <p:pic>
        <p:nvPicPr>
          <p:cNvPr id="23" name="Εικόνα 22">
            <a:extLst>
              <a:ext uri="{FF2B5EF4-FFF2-40B4-BE49-F238E27FC236}">
                <a16:creationId xmlns:a16="http://schemas.microsoft.com/office/drawing/2014/main" id="{3AB93DB2-F782-4270-B696-4C712C76DFC6}"/>
              </a:ext>
            </a:extLst>
          </p:cNvPr>
          <p:cNvPicPr>
            <a:picLocks noChangeAspect="1"/>
          </p:cNvPicPr>
          <p:nvPr/>
        </p:nvPicPr>
        <p:blipFill>
          <a:blip r:embed="rId8"/>
          <a:stretch>
            <a:fillRect/>
          </a:stretch>
        </p:blipFill>
        <p:spPr>
          <a:xfrm>
            <a:off x="4991040" y="177093"/>
            <a:ext cx="4835543" cy="2463462"/>
          </a:xfrm>
          <a:prstGeom prst="rect">
            <a:avLst/>
          </a:prstGeom>
        </p:spPr>
      </p:pic>
      <p:sp>
        <p:nvSpPr>
          <p:cNvPr id="8" name="Ορθογώνιο 7"/>
          <p:cNvSpPr/>
          <p:nvPr/>
        </p:nvSpPr>
        <p:spPr>
          <a:xfrm>
            <a:off x="6093439" y="1836484"/>
            <a:ext cx="1229445" cy="77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9" name="Εικόνα 28">
            <a:extLst>
              <a:ext uri="{FF2B5EF4-FFF2-40B4-BE49-F238E27FC236}">
                <a16:creationId xmlns:a16="http://schemas.microsoft.com/office/drawing/2014/main" id="{49AEE499-552C-46FE-BBBE-0B5DFE5C6D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2419" y="5263207"/>
            <a:ext cx="1219120" cy="688602"/>
          </a:xfrm>
          <a:prstGeom prst="rect">
            <a:avLst/>
          </a:prstGeom>
        </p:spPr>
      </p:pic>
      <p:sp>
        <p:nvSpPr>
          <p:cNvPr id="36" name="Rectangle 3">
            <a:extLst>
              <a:ext uri="{FF2B5EF4-FFF2-40B4-BE49-F238E27FC236}">
                <a16:creationId xmlns:a16="http://schemas.microsoft.com/office/drawing/2014/main" id="{9B869D0C-6EBC-48C9-887C-AD77DF53C164}"/>
              </a:ext>
            </a:extLst>
          </p:cNvPr>
          <p:cNvSpPr>
            <a:spLocks noChangeArrowheads="1"/>
          </p:cNvSpPr>
          <p:nvPr/>
        </p:nvSpPr>
        <p:spPr bwMode="auto">
          <a:xfrm>
            <a:off x="3372419" y="5881603"/>
            <a:ext cx="142331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0"/>
              </a:spcAft>
            </a:pPr>
            <a:r>
              <a:rPr lang="en-US" sz="9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Attica Islands Network</a:t>
            </a:r>
            <a:endParaRPr lang="el-GR" sz="8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800" dirty="0" err="1">
                <a:latin typeface="Calibri" panose="020F0502020204030204" pitchFamily="34" charset="0"/>
                <a:ea typeface="Calibri" panose="020F0502020204030204" pitchFamily="34" charset="0"/>
                <a:cs typeface="Times New Roman" panose="02020603050405020304" pitchFamily="18" charset="0"/>
              </a:rPr>
              <a:t>Filonos</a:t>
            </a:r>
            <a:r>
              <a:rPr lang="en-US" sz="800" dirty="0">
                <a:latin typeface="Calibri" panose="020F0502020204030204" pitchFamily="34" charset="0"/>
                <a:ea typeface="Calibri" panose="020F0502020204030204" pitchFamily="34" charset="0"/>
                <a:cs typeface="Times New Roman" panose="02020603050405020304" pitchFamily="18" charset="0"/>
              </a:rPr>
              <a:t> 91, 1</a:t>
            </a:r>
            <a:r>
              <a:rPr lang="el-GR" sz="800" dirty="0">
                <a:latin typeface="Calibri" panose="020F0502020204030204" pitchFamily="34" charset="0"/>
                <a:ea typeface="Calibri" panose="020F0502020204030204" pitchFamily="34" charset="0"/>
                <a:cs typeface="Times New Roman" panose="02020603050405020304" pitchFamily="18" charset="0"/>
              </a:rPr>
              <a:t>85 35, </a:t>
            </a:r>
            <a:r>
              <a:rPr lang="en-US" sz="800" dirty="0">
                <a:latin typeface="Calibri" panose="020F0502020204030204" pitchFamily="34" charset="0"/>
                <a:ea typeface="Calibri" panose="020F0502020204030204" pitchFamily="34" charset="0"/>
                <a:cs typeface="Times New Roman" panose="02020603050405020304" pitchFamily="18" charset="0"/>
              </a:rPr>
              <a:t>Piraeus</a:t>
            </a:r>
            <a:endParaRPr lang="el-GR" sz="8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sz="800" dirty="0">
                <a:latin typeface="Calibri" panose="020F0502020204030204" pitchFamily="34" charset="0"/>
                <a:ea typeface="Calibri" panose="020F0502020204030204" pitchFamily="34" charset="0"/>
                <a:cs typeface="Times New Roman" panose="02020603050405020304" pitchFamily="18" charset="0"/>
              </a:rPr>
              <a:t>T</a:t>
            </a:r>
            <a:r>
              <a:rPr lang="en-US" sz="800" dirty="0">
                <a:latin typeface="Calibri" panose="020F0502020204030204" pitchFamily="34" charset="0"/>
                <a:ea typeface="Calibri" panose="020F0502020204030204" pitchFamily="34" charset="0"/>
                <a:cs typeface="Times New Roman" panose="02020603050405020304" pitchFamily="18" charset="0"/>
              </a:rPr>
              <a:t>el</a:t>
            </a:r>
            <a:r>
              <a:rPr lang="el-GR" sz="800" dirty="0">
                <a:latin typeface="Calibri" panose="020F0502020204030204" pitchFamily="34" charset="0"/>
                <a:ea typeface="Calibri" panose="020F0502020204030204" pitchFamily="34" charset="0"/>
                <a:cs typeface="Times New Roman" panose="02020603050405020304" pitchFamily="18" charset="0"/>
              </a:rPr>
              <a:t>. 2104120002-4-9</a:t>
            </a:r>
            <a:endParaRPr lang="el-GR" sz="8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sz="800" dirty="0" err="1">
                <a:latin typeface="Calibri" panose="020F0502020204030204" pitchFamily="34" charset="0"/>
                <a:ea typeface="Calibri" panose="020F0502020204030204" pitchFamily="34" charset="0"/>
                <a:cs typeface="Times New Roman" panose="02020603050405020304" pitchFamily="18" charset="0"/>
              </a:rPr>
              <a:t>Fax</a:t>
            </a:r>
            <a:r>
              <a:rPr lang="el-GR" sz="800" dirty="0">
                <a:latin typeface="Calibri" panose="020F0502020204030204" pitchFamily="34" charset="0"/>
                <a:ea typeface="Calibri" panose="020F0502020204030204" pitchFamily="34" charset="0"/>
                <a:cs typeface="Times New Roman" panose="02020603050405020304" pitchFamily="18" charset="0"/>
              </a:rPr>
              <a:t>. 210412000</a:t>
            </a:r>
            <a:r>
              <a:rPr lang="en-US" sz="800" dirty="0">
                <a:latin typeface="Calibri" panose="020F0502020204030204" pitchFamily="34" charset="0"/>
                <a:ea typeface="Calibri" panose="020F0502020204030204" pitchFamily="34" charset="0"/>
                <a:cs typeface="Times New Roman" panose="02020603050405020304" pitchFamily="18" charset="0"/>
              </a:rPr>
              <a:t>6</a:t>
            </a:r>
            <a:endParaRPr lang="el-GR" sz="8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Mail</a:t>
            </a:r>
            <a:r>
              <a:rPr lang="el-GR" sz="800" dirty="0">
                <a:latin typeface="Calibri" panose="020F0502020204030204" pitchFamily="34" charset="0"/>
                <a:ea typeface="Calibri" panose="020F0502020204030204" pitchFamily="34" charset="0"/>
                <a:cs typeface="Times New Roman" panose="02020603050405020304" pitchFamily="18" charset="0"/>
              </a:rPr>
              <a:t>: </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info</a:t>
            </a:r>
            <a:r>
              <a:rPr lang="el-GR"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a:t>
            </a:r>
            <a:r>
              <a:rPr lang="en-US" sz="8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atticalag</a:t>
            </a:r>
            <a:r>
              <a:rPr lang="el-GR"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gr</a:t>
            </a:r>
            <a:endParaRPr lang="el-GR" sz="8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Web: </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www.atticalag.gr</a:t>
            </a:r>
            <a:endParaRPr lang="el-GR"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Εικόνα 23" descr="C:\Users\xristina\AppData\Local\Microsoft\Windows\INetCache\Content.Word\greece-EU.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5836" y="3976025"/>
            <a:ext cx="2495745" cy="1975784"/>
          </a:xfrm>
          <a:prstGeom prst="rect">
            <a:avLst/>
          </a:prstGeom>
          <a:noFill/>
          <a:ln>
            <a:noFill/>
          </a:ln>
        </p:spPr>
      </p:pic>
      <p:pic>
        <p:nvPicPr>
          <p:cNvPr id="25" name="Εικόνα 24">
            <a:extLst>
              <a:ext uri="{FF2B5EF4-FFF2-40B4-BE49-F238E27FC236}">
                <a16:creationId xmlns:a16="http://schemas.microsoft.com/office/drawing/2014/main" id="{D935C55B-AF2C-41DE-8F22-D0F821D5225F}"/>
              </a:ext>
            </a:extLst>
          </p:cNvPr>
          <p:cNvPicPr>
            <a:picLocks noChangeAspect="1"/>
          </p:cNvPicPr>
          <p:nvPr/>
        </p:nvPicPr>
        <p:blipFill>
          <a:blip r:embed="rId13"/>
          <a:stretch>
            <a:fillRect/>
          </a:stretch>
        </p:blipFill>
        <p:spPr>
          <a:xfrm>
            <a:off x="7084078" y="4010690"/>
            <a:ext cx="2681042" cy="1966098"/>
          </a:xfrm>
          <a:prstGeom prst="rect">
            <a:avLst/>
          </a:prstGeom>
        </p:spPr>
      </p:pic>
      <p:pic>
        <p:nvPicPr>
          <p:cNvPr id="3" name="Εικόνα 2">
            <a:extLst>
              <a:ext uri="{FF2B5EF4-FFF2-40B4-BE49-F238E27FC236}">
                <a16:creationId xmlns:a16="http://schemas.microsoft.com/office/drawing/2014/main" id="{A0121553-6509-4337-B4E7-F7E5E07171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56619" y="2097074"/>
            <a:ext cx="1103084" cy="254906"/>
          </a:xfrm>
          <a:prstGeom prst="rect">
            <a:avLst/>
          </a:prstGeom>
        </p:spPr>
      </p:pic>
    </p:spTree>
    <p:extLst>
      <p:ext uri="{BB962C8B-B14F-4D97-AF65-F5344CB8AC3E}">
        <p14:creationId xmlns:p14="http://schemas.microsoft.com/office/powerpoint/2010/main" val="404733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7D8935FB-55B8-4412-86CB-58C956C33F34}"/>
              </a:ext>
            </a:extLst>
          </p:cNvPr>
          <p:cNvCxnSpPr>
            <a:cxnSpLocks/>
          </p:cNvCxnSpPr>
          <p:nvPr/>
        </p:nvCxnSpPr>
        <p:spPr>
          <a:xfrm>
            <a:off x="4957629" y="-38100"/>
            <a:ext cx="0" cy="697336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F02158D9-3AEC-4655-851E-711EAAD72C8C}"/>
              </a:ext>
            </a:extLst>
          </p:cNvPr>
          <p:cNvSpPr>
            <a:spLocks noChangeArrowheads="1"/>
          </p:cNvSpPr>
          <p:nvPr/>
        </p:nvSpPr>
        <p:spPr bwMode="auto">
          <a:xfrm>
            <a:off x="48718" y="302367"/>
            <a:ext cx="4693812" cy="21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r>
              <a:rPr lang="en-US" altLang="el-GR" sz="900" dirty="0">
                <a:latin typeface="+mn-lt"/>
              </a:rPr>
              <a:t>The Development Company of </a:t>
            </a:r>
            <a:r>
              <a:rPr lang="en-US" altLang="el-GR" sz="900" dirty="0" err="1">
                <a:latin typeface="+mn-lt"/>
              </a:rPr>
              <a:t>Parnonas</a:t>
            </a:r>
            <a:r>
              <a:rPr lang="en-US" altLang="el-GR" sz="900" dirty="0">
                <a:latin typeface="+mn-lt"/>
              </a:rPr>
              <a:t> SA and Attica Islands Network are two Local Authorities companies and Local Action Groups operating in the Eastern Peloponnese region and in the Attica Islands regional unity. The Development Company of </a:t>
            </a:r>
            <a:r>
              <a:rPr lang="en-US" altLang="el-GR" sz="900" dirty="0" err="1">
                <a:latin typeface="+mn-lt"/>
              </a:rPr>
              <a:t>Parnonas</a:t>
            </a:r>
            <a:r>
              <a:rPr lang="en-US" altLang="el-GR" sz="900" dirty="0">
                <a:latin typeface="+mn-lt"/>
              </a:rPr>
              <a:t> SA consists of 13 municipalities and other socio-economic actors and Attica Islands Network consists of 8 municipalities, 1 development company and 11 social actors. </a:t>
            </a:r>
            <a:r>
              <a:rPr lang="en-US" sz="900" dirty="0">
                <a:latin typeface="+mn-lt"/>
              </a:rPr>
              <a:t>The purpose of the civil Association entitled as ‘’</a:t>
            </a:r>
            <a:r>
              <a:rPr lang="en-US" altLang="el-GR" sz="900" dirty="0">
                <a:latin typeface="+mn-lt"/>
              </a:rPr>
              <a:t>Attica Islands Network’’</a:t>
            </a:r>
            <a:r>
              <a:rPr lang="en-US" sz="900" dirty="0">
                <a:latin typeface="+mn-lt"/>
              </a:rPr>
              <a:t> is social and developmental and in no case is considered as profit / commercial. Moreover, the purpose of the two Local Action Groups is to design and implement the local development strategy for the integrated rural development of the Eastern Peloponnese and the Attica Islands by developing complementary and alternative agricultural activities in the export orientation of agricultural production through the qualitative upgrading and promotion of characteristics of the region (cultural tradition, natural environment, gastronomy, architectural heritage, port infrastructure) . physical and European Community funds and also through Measure 19 of the Rural Development Program, the National Pact Partnership 2014-2020 and Priority 4 of the Operational </a:t>
            </a:r>
            <a:r>
              <a:rPr lang="en-US" sz="900" dirty="0" err="1">
                <a:latin typeface="+mn-lt"/>
              </a:rPr>
              <a:t>Programme</a:t>
            </a:r>
            <a:r>
              <a:rPr lang="en-US" sz="900" dirty="0">
                <a:latin typeface="+mn-lt"/>
              </a:rPr>
              <a:t> for Fisheries and Sea </a:t>
            </a:r>
            <a:r>
              <a:rPr lang="el-GR" sz="900" dirty="0">
                <a:latin typeface="+mn-lt"/>
              </a:rPr>
              <a:t>(</a:t>
            </a:r>
            <a:r>
              <a:rPr lang="en-US" sz="900" dirty="0">
                <a:latin typeface="+mn-lt"/>
              </a:rPr>
              <a:t> OPFS) 2014-2020.</a:t>
            </a:r>
          </a:p>
          <a:p>
            <a:pPr algn="just"/>
            <a:endParaRPr lang="en-US" sz="900" dirty="0">
              <a:ea typeface="Times New Roman" panose="02020603050405020304" pitchFamily="18" charset="0"/>
              <a:cs typeface="Arial" panose="020B0604020202020204" pitchFamily="34" charset="0"/>
            </a:endParaRPr>
          </a:p>
        </p:txBody>
      </p:sp>
      <p:sp>
        <p:nvSpPr>
          <p:cNvPr id="13" name="Rectangle 8">
            <a:extLst>
              <a:ext uri="{FF2B5EF4-FFF2-40B4-BE49-F238E27FC236}">
                <a16:creationId xmlns:a16="http://schemas.microsoft.com/office/drawing/2014/main" id="{79BA8D5A-6444-4DAC-8FD9-6F3940055B53}"/>
              </a:ext>
            </a:extLst>
          </p:cNvPr>
          <p:cNvSpPr>
            <a:spLocks noChangeArrowheads="1"/>
          </p:cNvSpPr>
          <p:nvPr/>
        </p:nvSpPr>
        <p:spPr bwMode="auto">
          <a:xfrm>
            <a:off x="5151282" y="326738"/>
            <a:ext cx="4754718" cy="132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algn="just" defTabSz="742950" eaLnBrk="0" fontAlgn="base" hangingPunct="0">
              <a:spcBef>
                <a:spcPct val="0"/>
              </a:spcBef>
              <a:spcAft>
                <a:spcPct val="0"/>
              </a:spcAft>
            </a:pPr>
            <a:r>
              <a:rPr lang="en-US" altLang="el-GR" sz="900" dirty="0" err="1"/>
              <a:t>Parnonas</a:t>
            </a:r>
            <a:r>
              <a:rPr lang="en-US" altLang="el-GR" sz="900" dirty="0"/>
              <a:t> LAG (Eastern Peloponnese)</a:t>
            </a:r>
            <a:r>
              <a:rPr lang="en-US" altLang="el-GR" sz="900" dirty="0">
                <a:ea typeface="Calibri" panose="020F0502020204030204" pitchFamily="34" charset="0"/>
                <a:cs typeface="Times New Roman" panose="02020603050405020304" pitchFamily="18" charset="0"/>
              </a:rPr>
              <a:t> ​​implementation area of the Local CLLD Fisheries Program</a:t>
            </a:r>
            <a:r>
              <a:rPr lang="en-US" altLang="el-GR" sz="900" dirty="0"/>
              <a:t> which is funded by the </a:t>
            </a:r>
            <a:r>
              <a:rPr lang="en-US" sz="900" dirty="0">
                <a:ea typeface="Times New Roman" panose="02020603050405020304" pitchFamily="18" charset="0"/>
                <a:cs typeface="Arial" panose="020B0604020202020204" pitchFamily="34" charset="0"/>
              </a:rPr>
              <a:t>Operational </a:t>
            </a:r>
            <a:r>
              <a:rPr lang="en-US" sz="900" dirty="0" err="1">
                <a:ea typeface="Times New Roman" panose="02020603050405020304" pitchFamily="18" charset="0"/>
                <a:cs typeface="Arial" panose="020B0604020202020204" pitchFamily="34" charset="0"/>
              </a:rPr>
              <a:t>Programme</a:t>
            </a:r>
            <a:r>
              <a:rPr lang="en-US" sz="900" dirty="0">
                <a:ea typeface="Times New Roman" panose="02020603050405020304" pitchFamily="18" charset="0"/>
                <a:cs typeface="Arial" panose="020B0604020202020204" pitchFamily="34" charset="0"/>
              </a:rPr>
              <a:t> for Fisheries and Sea </a:t>
            </a:r>
            <a:r>
              <a:rPr lang="el-GR" sz="900" dirty="0">
                <a:ea typeface="Times New Roman" panose="02020603050405020304" pitchFamily="18" charset="0"/>
                <a:cs typeface="Arial" panose="020B0604020202020204" pitchFamily="34" charset="0"/>
              </a:rPr>
              <a:t>(</a:t>
            </a:r>
            <a:r>
              <a:rPr lang="en-US" sz="900" dirty="0">
                <a:ea typeface="Times New Roman" panose="02020603050405020304" pitchFamily="18" charset="0"/>
                <a:cs typeface="Arial" panose="020B0604020202020204" pitchFamily="34" charset="0"/>
              </a:rPr>
              <a:t> OPFS) 2014-2020, </a:t>
            </a:r>
            <a:r>
              <a:rPr lang="en-US" altLang="el-GR" sz="900" dirty="0"/>
              <a:t>includes the  fishing  communities of </a:t>
            </a:r>
            <a:r>
              <a:rPr lang="en-US" altLang="el-GR" sz="900" dirty="0" err="1"/>
              <a:t>Argolida</a:t>
            </a:r>
            <a:r>
              <a:rPr lang="en-US" altLang="el-GR" sz="900" dirty="0"/>
              <a:t>, Arcadia and Laconia, with a total area of </a:t>
            </a:r>
            <a:r>
              <a:rPr lang="en-US" altLang="el-GR" sz="900" b="1" dirty="0"/>
              <a:t>1.725,7 km2 </a:t>
            </a:r>
            <a:r>
              <a:rPr lang="en-US" altLang="el-GR" sz="900" dirty="0"/>
              <a:t>and a population of </a:t>
            </a:r>
            <a:r>
              <a:rPr lang="en-US" altLang="el-GR" sz="900" b="1" dirty="0"/>
              <a:t>66,011 </a:t>
            </a:r>
            <a:r>
              <a:rPr lang="en-US" altLang="el-GR" sz="900" dirty="0"/>
              <a:t>inhabitants and </a:t>
            </a:r>
            <a:r>
              <a:rPr lang="en-US" altLang="el-GR" sz="900" dirty="0">
                <a:ea typeface="Calibri" panose="020F0502020204030204" pitchFamily="34" charset="0"/>
                <a:cs typeface="Times New Roman" panose="02020603050405020304" pitchFamily="18" charset="0"/>
              </a:rPr>
              <a:t>Attica islands regional unity consists of Local Fisheries Communities such as : </a:t>
            </a:r>
            <a:r>
              <a:rPr lang="en-US" altLang="el-GR" sz="900" dirty="0" err="1">
                <a:ea typeface="Calibri" panose="020F0502020204030204" pitchFamily="34" charset="0"/>
                <a:cs typeface="Times New Roman" panose="02020603050405020304" pitchFamily="18" charset="0"/>
              </a:rPr>
              <a:t>Salamina</a:t>
            </a:r>
            <a:r>
              <a:rPr lang="en-US" altLang="el-GR" sz="900" dirty="0">
                <a:ea typeface="Calibri" panose="020F0502020204030204" pitchFamily="34" charset="0"/>
                <a:cs typeface="Times New Roman" panose="02020603050405020304" pitchFamily="18" charset="0"/>
              </a:rPr>
              <a:t>, </a:t>
            </a:r>
            <a:r>
              <a:rPr lang="en-US" altLang="el-GR" sz="900" dirty="0" err="1">
                <a:ea typeface="Calibri" panose="020F0502020204030204" pitchFamily="34" charset="0"/>
                <a:cs typeface="Times New Roman" panose="02020603050405020304" pitchFamily="18" charset="0"/>
              </a:rPr>
              <a:t>Agistri</a:t>
            </a:r>
            <a:r>
              <a:rPr lang="en-US" altLang="el-GR" sz="900" dirty="0">
                <a:ea typeface="Calibri" panose="020F0502020204030204" pitchFamily="34" charset="0"/>
                <a:cs typeface="Times New Roman" panose="02020603050405020304" pitchFamily="18" charset="0"/>
              </a:rPr>
              <a:t>, Aegina, </a:t>
            </a:r>
            <a:r>
              <a:rPr lang="en-US" altLang="el-GR" sz="900" dirty="0" err="1">
                <a:ea typeface="Calibri" panose="020F0502020204030204" pitchFamily="34" charset="0"/>
                <a:cs typeface="Times New Roman" panose="02020603050405020304" pitchFamily="18" charset="0"/>
              </a:rPr>
              <a:t>Poros</a:t>
            </a:r>
            <a:r>
              <a:rPr lang="en-US" altLang="el-GR" sz="900" dirty="0">
                <a:ea typeface="Calibri" panose="020F0502020204030204" pitchFamily="34" charset="0"/>
                <a:cs typeface="Times New Roman" panose="02020603050405020304" pitchFamily="18" charset="0"/>
              </a:rPr>
              <a:t>, Hydra, </a:t>
            </a:r>
            <a:r>
              <a:rPr lang="en-US" altLang="el-GR" sz="900" dirty="0" err="1">
                <a:ea typeface="Calibri" panose="020F0502020204030204" pitchFamily="34" charset="0"/>
                <a:cs typeface="Times New Roman" panose="02020603050405020304" pitchFamily="18" charset="0"/>
              </a:rPr>
              <a:t>Spetses</a:t>
            </a:r>
            <a:r>
              <a:rPr lang="en-US" altLang="el-GR" sz="900" dirty="0">
                <a:ea typeface="Calibri" panose="020F0502020204030204" pitchFamily="34" charset="0"/>
                <a:cs typeface="Times New Roman" panose="02020603050405020304" pitchFamily="18" charset="0"/>
              </a:rPr>
              <a:t>, Kythira and </a:t>
            </a:r>
            <a:r>
              <a:rPr lang="en-US" altLang="el-GR" sz="900" dirty="0" err="1">
                <a:ea typeface="Calibri" panose="020F0502020204030204" pitchFamily="34" charset="0"/>
                <a:cs typeface="Times New Roman" panose="02020603050405020304" pitchFamily="18" charset="0"/>
              </a:rPr>
              <a:t>Antikythira</a:t>
            </a:r>
            <a:r>
              <a:rPr lang="en-US" altLang="el-GR" sz="900" dirty="0">
                <a:ea typeface="Calibri" panose="020F0502020204030204" pitchFamily="34" charset="0"/>
                <a:cs typeface="Times New Roman" panose="02020603050405020304" pitchFamily="18" charset="0"/>
              </a:rPr>
              <a:t>, as well as the </a:t>
            </a:r>
            <a:r>
              <a:rPr lang="en-US" altLang="el-GR" sz="900" dirty="0" err="1">
                <a:ea typeface="Calibri" panose="020F0502020204030204" pitchFamily="34" charset="0"/>
                <a:cs typeface="Times New Roman" panose="02020603050405020304" pitchFamily="18" charset="0"/>
              </a:rPr>
              <a:t>Methana</a:t>
            </a:r>
            <a:r>
              <a:rPr lang="en-US" altLang="el-GR" sz="900" dirty="0">
                <a:ea typeface="Calibri" panose="020F0502020204030204" pitchFamily="34" charset="0"/>
                <a:cs typeface="Times New Roman" panose="02020603050405020304" pitchFamily="18" charset="0"/>
              </a:rPr>
              <a:t> peninsula and the mainland in the interior of </a:t>
            </a:r>
            <a:r>
              <a:rPr lang="en-US" altLang="el-GR" sz="900" dirty="0" err="1">
                <a:ea typeface="Calibri" panose="020F0502020204030204" pitchFamily="34" charset="0"/>
                <a:cs typeface="Times New Roman" panose="02020603050405020304" pitchFamily="18" charset="0"/>
              </a:rPr>
              <a:t>Troizina</a:t>
            </a:r>
            <a:r>
              <a:rPr lang="en-US" altLang="el-GR" sz="900" dirty="0">
                <a:ea typeface="Calibri" panose="020F0502020204030204" pitchFamily="34" charset="0"/>
                <a:cs typeface="Times New Roman" panose="02020603050405020304" pitchFamily="18" charset="0"/>
              </a:rPr>
              <a:t>. The implementation area covers an area of ​​</a:t>
            </a:r>
            <a:r>
              <a:rPr lang="en-US" altLang="el-GR" sz="900" b="1" dirty="0">
                <a:ea typeface="Calibri" panose="020F0502020204030204" pitchFamily="34" charset="0"/>
                <a:cs typeface="Times New Roman" panose="02020603050405020304" pitchFamily="18" charset="0"/>
              </a:rPr>
              <a:t>~ 879,16 km2 </a:t>
            </a:r>
            <a:r>
              <a:rPr lang="en-US" altLang="el-GR" sz="900" dirty="0">
                <a:ea typeface="Calibri" panose="020F0502020204030204" pitchFamily="34" charset="0"/>
                <a:cs typeface="Times New Roman" panose="02020603050405020304" pitchFamily="18" charset="0"/>
              </a:rPr>
              <a:t>and has a population of </a:t>
            </a:r>
            <a:r>
              <a:rPr lang="en-US" altLang="el-GR" sz="900" b="1" dirty="0">
                <a:ea typeface="Calibri" panose="020F0502020204030204" pitchFamily="34" charset="0"/>
                <a:cs typeface="Times New Roman" panose="02020603050405020304" pitchFamily="18" charset="0"/>
              </a:rPr>
              <a:t>74,651</a:t>
            </a:r>
            <a:r>
              <a:rPr lang="en-US" altLang="el-GR" sz="900" dirty="0">
                <a:ea typeface="Calibri" panose="020F0502020204030204" pitchFamily="34" charset="0"/>
                <a:cs typeface="Times New Roman" panose="02020603050405020304" pitchFamily="18" charset="0"/>
              </a:rPr>
              <a:t> inhabitants.</a:t>
            </a:r>
            <a:endParaRPr lang="en-US" altLang="el-GR" sz="900" dirty="0"/>
          </a:p>
          <a:p>
            <a:pPr algn="just" defTabSz="742950" eaLnBrk="0" fontAlgn="base" hangingPunct="0">
              <a:spcBef>
                <a:spcPct val="0"/>
              </a:spcBef>
              <a:spcAft>
                <a:spcPct val="0"/>
              </a:spcAft>
            </a:pPr>
            <a:r>
              <a:rPr lang="en-US" altLang="el-GR" sz="900" dirty="0">
                <a:ea typeface="Calibri" panose="020F0502020204030204" pitchFamily="34" charset="0"/>
                <a:cs typeface="Times New Roman" panose="02020603050405020304" pitchFamily="18" charset="0"/>
              </a:rPr>
              <a:t>The Local Fisheries Communities of the Local CLLD Fisheries Program are presented in the following maps:</a:t>
            </a:r>
            <a:endParaRPr lang="el-GR" altLang="el-GR" sz="900" dirty="0"/>
          </a:p>
        </p:txBody>
      </p:sp>
      <p:sp>
        <p:nvSpPr>
          <p:cNvPr id="18" name="Ορθογώνιο: Στρογγύλεμα μίας γωνίας 17">
            <a:extLst>
              <a:ext uri="{FF2B5EF4-FFF2-40B4-BE49-F238E27FC236}">
                <a16:creationId xmlns:a16="http://schemas.microsoft.com/office/drawing/2014/main" id="{98B87C89-3B73-4309-B077-50CF378F261B}"/>
              </a:ext>
            </a:extLst>
          </p:cNvPr>
          <p:cNvSpPr/>
          <p:nvPr/>
        </p:nvSpPr>
        <p:spPr>
          <a:xfrm>
            <a:off x="-9179" y="47519"/>
            <a:ext cx="4694530" cy="254848"/>
          </a:xfrm>
          <a:prstGeom prst="round1Rect">
            <a:avLst>
              <a:gd name="adj" fmla="val 4935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1000" b="1" dirty="0" err="1">
                <a:ea typeface="Times New Roman" panose="02020603050405020304" pitchFamily="18" charset="0"/>
                <a:cs typeface="Arial" panose="020B0604020202020204" pitchFamily="34" charset="0"/>
              </a:rPr>
              <a:t>Parnonas</a:t>
            </a:r>
            <a:r>
              <a:rPr lang="en-US" altLang="el-GR" sz="1000" b="1" dirty="0">
                <a:ea typeface="Times New Roman" panose="02020603050405020304" pitchFamily="18" charset="0"/>
                <a:cs typeface="Arial" panose="020B0604020202020204" pitchFamily="34" charset="0"/>
              </a:rPr>
              <a:t> LAG &amp; Attica Islands Network LAG</a:t>
            </a:r>
            <a:endParaRPr lang="el-GR" sz="1000" b="1" dirty="0">
              <a:effectLst>
                <a:outerShdw blurRad="38100" dist="38100" dir="2700000" algn="tl">
                  <a:srgbClr val="000000">
                    <a:alpha val="43137"/>
                  </a:srgbClr>
                </a:outerShdw>
              </a:effectLst>
            </a:endParaRPr>
          </a:p>
        </p:txBody>
      </p:sp>
      <p:sp>
        <p:nvSpPr>
          <p:cNvPr id="19" name="Ορθογώνιο: Στρογγύλεμα μίας γωνίας 18">
            <a:extLst>
              <a:ext uri="{FF2B5EF4-FFF2-40B4-BE49-F238E27FC236}">
                <a16:creationId xmlns:a16="http://schemas.microsoft.com/office/drawing/2014/main" id="{752332EC-4A9F-40D7-B74B-10677F9D06C6}"/>
              </a:ext>
            </a:extLst>
          </p:cNvPr>
          <p:cNvSpPr/>
          <p:nvPr/>
        </p:nvSpPr>
        <p:spPr>
          <a:xfrm>
            <a:off x="0" y="3721162"/>
            <a:ext cx="4694529" cy="254848"/>
          </a:xfrm>
          <a:prstGeom prst="round1Rect">
            <a:avLst>
              <a:gd name="adj" fmla="val 4935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1000" b="1" dirty="0" err="1">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Parnonas</a:t>
            </a:r>
            <a:r>
              <a:rPr lang="en-US" altLang="el-GR" sz="10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LAG  &amp; Attica Islands LAG Local Program CLLD EMMF 2014-2020</a:t>
            </a:r>
            <a:endParaRPr lang="el-GR" sz="1000" b="1" dirty="0">
              <a:effectLst>
                <a:outerShdw blurRad="38100" dist="38100" dir="2700000" algn="tl">
                  <a:srgbClr val="000000">
                    <a:alpha val="43137"/>
                  </a:srgbClr>
                </a:outerShdw>
              </a:effectLst>
            </a:endParaRPr>
          </a:p>
        </p:txBody>
      </p:sp>
      <p:sp>
        <p:nvSpPr>
          <p:cNvPr id="20" name="Ορθογώνιο: Στρογγύλεμα μίας γωνίας 19">
            <a:extLst>
              <a:ext uri="{FF2B5EF4-FFF2-40B4-BE49-F238E27FC236}">
                <a16:creationId xmlns:a16="http://schemas.microsoft.com/office/drawing/2014/main" id="{F0F935B2-6B77-4D8E-B4AD-6A78905CEB85}"/>
              </a:ext>
            </a:extLst>
          </p:cNvPr>
          <p:cNvSpPr/>
          <p:nvPr/>
        </p:nvSpPr>
        <p:spPr>
          <a:xfrm flipH="1">
            <a:off x="5215208" y="39898"/>
            <a:ext cx="4690792" cy="262469"/>
          </a:xfrm>
          <a:prstGeom prst="round1Rect">
            <a:avLst>
              <a:gd name="adj" fmla="val 4935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effectLst>
                  <a:outerShdw blurRad="38100" dist="38100" dir="2700000" algn="tl">
                    <a:srgbClr val="000000">
                      <a:alpha val="43137"/>
                    </a:srgbClr>
                  </a:outerShdw>
                </a:effectLst>
              </a:rPr>
              <a:t>Parnonas</a:t>
            </a:r>
            <a:r>
              <a:rPr lang="en-US" sz="1000" b="1" dirty="0">
                <a:effectLst>
                  <a:outerShdw blurRad="38100" dist="38100" dir="2700000" algn="tl">
                    <a:srgbClr val="000000">
                      <a:alpha val="43137"/>
                    </a:srgbClr>
                  </a:outerShdw>
                </a:effectLst>
              </a:rPr>
              <a:t> LAG &amp; Attica Islands LAG CLLD EMMF 2014-2020 Intervention Area</a:t>
            </a:r>
            <a:endParaRPr lang="el-GR" sz="1000" b="1" dirty="0">
              <a:effectLst>
                <a:outerShdw blurRad="38100" dist="38100" dir="2700000" algn="tl">
                  <a:srgbClr val="000000">
                    <a:alpha val="43137"/>
                  </a:srgbClr>
                </a:outerShdw>
              </a:effectLst>
            </a:endParaRPr>
          </a:p>
        </p:txBody>
      </p:sp>
      <p:sp>
        <p:nvSpPr>
          <p:cNvPr id="27" name="Ορθογώνιο 26">
            <a:extLst>
              <a:ext uri="{FF2B5EF4-FFF2-40B4-BE49-F238E27FC236}">
                <a16:creationId xmlns:a16="http://schemas.microsoft.com/office/drawing/2014/main" id="{BFFA724F-0BC1-4615-93E2-9A6E88B3CD6B}"/>
              </a:ext>
            </a:extLst>
          </p:cNvPr>
          <p:cNvSpPr/>
          <p:nvPr/>
        </p:nvSpPr>
        <p:spPr>
          <a:xfrm>
            <a:off x="5238813" y="4092852"/>
            <a:ext cx="4579656" cy="2474524"/>
          </a:xfrm>
          <a:prstGeom prst="rect">
            <a:avLst/>
          </a:prstGeom>
        </p:spPr>
        <p:txBody>
          <a:bodyPr wrap="square">
            <a:spAutoFit/>
          </a:bodyPr>
          <a:lstStyle/>
          <a:p>
            <a:pPr marR="27940" algn="just">
              <a:spcAft>
                <a:spcPts val="0"/>
              </a:spcAft>
            </a:pPr>
            <a:r>
              <a:rPr lang="en-US" sz="900" dirty="0"/>
              <a:t>Based on the Hellenic Statistical Authority data. (2001,2011), the employment in the fisheries sector is decreasing year after year, which makes it necessary to strengthen the sector and the regions through actions of the 2014-2020 CLLD Fisheries Program. Specifically, the total employment of the Eastern Peloponnese in the fisheries sector is : </a:t>
            </a:r>
            <a:r>
              <a:rPr lang="en-US" sz="900" b="1" dirty="0">
                <a:solidFill>
                  <a:schemeClr val="accent5">
                    <a:lumMod val="50000"/>
                  </a:schemeClr>
                </a:solidFill>
              </a:rPr>
              <a:t>567</a:t>
            </a:r>
            <a:r>
              <a:rPr lang="en-US" sz="900" dirty="0"/>
              <a:t> (Fisheries: 399, Aquaculture: 168, Edit: 0) and of the Attica Islands: </a:t>
            </a:r>
            <a:r>
              <a:rPr lang="en-US" sz="900" b="1" dirty="0">
                <a:solidFill>
                  <a:schemeClr val="accent1">
                    <a:lumMod val="75000"/>
                  </a:schemeClr>
                </a:solidFill>
              </a:rPr>
              <a:t>380</a:t>
            </a:r>
            <a:r>
              <a:rPr lang="en-US" sz="900" dirty="0"/>
              <a:t> (Fisheries: 308, Aquaculture: 70, Processing: 2), while 10 years ago (2001), the number of employees was almost twice as high!</a:t>
            </a:r>
          </a:p>
          <a:p>
            <a:pPr marR="27940" algn="just">
              <a:spcAft>
                <a:spcPts val="0"/>
              </a:spcAft>
            </a:pPr>
            <a:endParaRPr lang="en-US" sz="900" dirty="0"/>
          </a:p>
          <a:p>
            <a:pPr marR="27940" algn="just">
              <a:spcAft>
                <a:spcPts val="0"/>
              </a:spcAft>
            </a:pPr>
            <a:r>
              <a:rPr lang="en-US" sz="900" dirty="0"/>
              <a:t>The actions of the program concern:</a:t>
            </a:r>
          </a:p>
          <a:p>
            <a:pPr marL="182563" marR="27940" indent="-171450" algn="just" defTabSz="742950" eaLnBrk="0" fontAlgn="base" hangingPunct="0">
              <a:lnSpc>
                <a:spcPct val="115000"/>
              </a:lnSpc>
              <a:spcBef>
                <a:spcPct val="0"/>
              </a:spcBef>
              <a:spcAft>
                <a:spcPct val="0"/>
              </a:spcAft>
              <a:buBlip>
                <a:blip r:embed="rId2"/>
              </a:buBlip>
            </a:pPr>
            <a:r>
              <a:rPr lang="en-US" sz="900" dirty="0">
                <a:cs typeface="Calibri" panose="020F0502020204030204" pitchFamily="34" charset="0"/>
              </a:rPr>
              <a:t>Creation and modernization of very small and small businesses by fishermen, regarding the diversification of their activities and supplementing their income</a:t>
            </a:r>
            <a:endParaRPr lang="el-GR" sz="900" dirty="0">
              <a:cs typeface="Calibri" panose="020F0502020204030204" pitchFamily="34" charset="0"/>
            </a:endParaRPr>
          </a:p>
          <a:p>
            <a:pPr marL="182563" marR="27940" indent="-171450" algn="just" defTabSz="742950" eaLnBrk="0" fontAlgn="base" hangingPunct="0">
              <a:lnSpc>
                <a:spcPct val="115000"/>
              </a:lnSpc>
              <a:spcBef>
                <a:spcPct val="0"/>
              </a:spcBef>
              <a:spcAft>
                <a:spcPct val="0"/>
              </a:spcAft>
              <a:buBlip>
                <a:blip r:embed="rId2"/>
              </a:buBlip>
            </a:pPr>
            <a:r>
              <a:rPr lang="en-US" sz="900" dirty="0">
                <a:cs typeface="Calibri" panose="020F0502020204030204" pitchFamily="34" charset="0"/>
              </a:rPr>
              <a:t>Establishment and modernization of very small and small businesses by non-fishermen in order to increase the added value of the region's fisheries (fisheries, aquaculture, processing)</a:t>
            </a:r>
          </a:p>
          <a:p>
            <a:pPr marL="182563" marR="27940" indent="-171450" algn="just" defTabSz="742950" eaLnBrk="0" fontAlgn="base" hangingPunct="0">
              <a:lnSpc>
                <a:spcPct val="115000"/>
              </a:lnSpc>
              <a:spcBef>
                <a:spcPct val="0"/>
              </a:spcBef>
              <a:spcAft>
                <a:spcPct val="0"/>
              </a:spcAft>
              <a:buBlip>
                <a:blip r:embed="rId2"/>
              </a:buBlip>
            </a:pPr>
            <a:r>
              <a:rPr lang="en-US" sz="900" dirty="0">
                <a:cs typeface="Calibri" panose="020F0502020204030204" pitchFamily="34" charset="0"/>
              </a:rPr>
              <a:t>Strengthening of infrastructure in order to support fisheries / aquaculture, encourage tourism and  improve the quality of life in fisheries areas.</a:t>
            </a:r>
            <a:endParaRPr lang="en-US" sz="900" dirty="0"/>
          </a:p>
          <a:p>
            <a:pPr marR="27940" algn="just">
              <a:lnSpc>
                <a:spcPct val="115000"/>
              </a:lnSpc>
              <a:spcAft>
                <a:spcPts val="0"/>
              </a:spcAft>
            </a:pPr>
            <a:endParaRPr lang="el-GR" sz="900" dirty="0"/>
          </a:p>
        </p:txBody>
      </p:sp>
      <p:sp>
        <p:nvSpPr>
          <p:cNvPr id="28" name="Ορθογώνιο: Στρογγύλεμα μίας γωνίας 27">
            <a:extLst>
              <a:ext uri="{FF2B5EF4-FFF2-40B4-BE49-F238E27FC236}">
                <a16:creationId xmlns:a16="http://schemas.microsoft.com/office/drawing/2014/main" id="{27BD1D8F-5D48-468B-A7DB-5C8F102EDCC9}"/>
              </a:ext>
            </a:extLst>
          </p:cNvPr>
          <p:cNvSpPr/>
          <p:nvPr/>
        </p:nvSpPr>
        <p:spPr>
          <a:xfrm flipH="1">
            <a:off x="5215207" y="3717151"/>
            <a:ext cx="4690793" cy="254848"/>
          </a:xfrm>
          <a:prstGeom prst="round1Rect">
            <a:avLst>
              <a:gd name="adj" fmla="val 4935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effectLst>
                  <a:outerShdw blurRad="38100" dist="38100" dir="2700000" algn="tl">
                    <a:srgbClr val="000000">
                      <a:alpha val="43137"/>
                    </a:srgbClr>
                  </a:outerShdw>
                </a:effectLst>
              </a:rPr>
              <a:t>Fishermen, Fisheries &amp; Fishing Areas</a:t>
            </a:r>
          </a:p>
        </p:txBody>
      </p:sp>
      <p:sp>
        <p:nvSpPr>
          <p:cNvPr id="8" name="Ορθογώνιο 7">
            <a:extLst>
              <a:ext uri="{FF2B5EF4-FFF2-40B4-BE49-F238E27FC236}">
                <a16:creationId xmlns:a16="http://schemas.microsoft.com/office/drawing/2014/main" id="{1CDC26EA-43CC-4C2B-AD90-78C4EBD1740D}"/>
              </a:ext>
            </a:extLst>
          </p:cNvPr>
          <p:cNvSpPr/>
          <p:nvPr/>
        </p:nvSpPr>
        <p:spPr>
          <a:xfrm>
            <a:off x="105898" y="2957989"/>
            <a:ext cx="4579453" cy="646331"/>
          </a:xfrm>
          <a:prstGeom prst="rect">
            <a:avLst/>
          </a:prstGeom>
        </p:spPr>
        <p:txBody>
          <a:bodyPr wrap="square">
            <a:spAutoFit/>
          </a:bodyPr>
          <a:lstStyle/>
          <a:p>
            <a:pPr algn="just" defTabSz="742950">
              <a:tabLst/>
            </a:pPr>
            <a:r>
              <a:rPr lang="en-US" altLang="el-GR" sz="900" dirty="0">
                <a:cs typeface="Calibri" panose="020F0502020204030204" pitchFamily="34" charset="0"/>
              </a:rPr>
              <a:t>In this framework of implementation of the Local Fisheries CLLD Programs 2014-2020, the region of the Eastern Peloponnese and Attica Islands, having a common maritime area and in the effort to manage their common resources, will cooperate in an inter-regional cooperation project entitled as </a:t>
            </a:r>
            <a:r>
              <a:rPr lang="en-US" altLang="el-GR" sz="900" b="1" dirty="0">
                <a:solidFill>
                  <a:schemeClr val="accent1">
                    <a:lumMod val="75000"/>
                  </a:schemeClr>
                </a:solidFill>
                <a:cs typeface="Calibri" panose="020F0502020204030204" pitchFamily="34" charset="0"/>
              </a:rPr>
              <a:t>"Entrepreneurship Incubator based on Aquaculture".</a:t>
            </a:r>
            <a:endParaRPr lang="el-GR" altLang="el-GR" sz="900" b="1" dirty="0">
              <a:solidFill>
                <a:schemeClr val="accent1">
                  <a:lumMod val="75000"/>
                </a:schemeClr>
              </a:solidFill>
              <a:cs typeface="Calibri" panose="020F0502020204030204" pitchFamily="34" charset="0"/>
            </a:endParaRPr>
          </a:p>
        </p:txBody>
      </p:sp>
      <p:sp>
        <p:nvSpPr>
          <p:cNvPr id="22" name="Ορθογώνιο 21">
            <a:extLst>
              <a:ext uri="{FF2B5EF4-FFF2-40B4-BE49-F238E27FC236}">
                <a16:creationId xmlns:a16="http://schemas.microsoft.com/office/drawing/2014/main" id="{119439B7-EA0A-42F7-91CC-D27057760B65}"/>
              </a:ext>
            </a:extLst>
          </p:cNvPr>
          <p:cNvSpPr/>
          <p:nvPr/>
        </p:nvSpPr>
        <p:spPr>
          <a:xfrm>
            <a:off x="170282" y="4092852"/>
            <a:ext cx="4593703" cy="2677656"/>
          </a:xfrm>
          <a:prstGeom prst="rect">
            <a:avLst/>
          </a:prstGeom>
        </p:spPr>
        <p:txBody>
          <a:bodyPr wrap="square">
            <a:spAutoFit/>
          </a:bodyPr>
          <a:lstStyle/>
          <a:p>
            <a:pPr algn="just">
              <a:spcAft>
                <a:spcPts val="600"/>
              </a:spcAft>
            </a:pPr>
            <a:r>
              <a:rPr lang="en-US" sz="900" dirty="0"/>
              <a:t>The Local Programs of </a:t>
            </a:r>
            <a:r>
              <a:rPr lang="en-US" sz="900" dirty="0" err="1"/>
              <a:t>Parnonas</a:t>
            </a:r>
            <a:r>
              <a:rPr lang="en-US" sz="900" dirty="0"/>
              <a:t> LAG and Attica LAG, CLLD 2014-2020 , are multi-sectoral and multi-funded (EAFRD &amp; EMFF) and were approved with an initial </a:t>
            </a:r>
            <a:r>
              <a:rPr lang="en-US" sz="900" b="1" dirty="0"/>
              <a:t>public expenditure of 11.700.000€</a:t>
            </a:r>
            <a:r>
              <a:rPr lang="en-US" sz="900" dirty="0"/>
              <a:t> for </a:t>
            </a:r>
            <a:r>
              <a:rPr lang="en-US" sz="900" dirty="0" err="1"/>
              <a:t>Parnonas</a:t>
            </a:r>
            <a:r>
              <a:rPr lang="en-US" sz="900" dirty="0"/>
              <a:t> LAG and</a:t>
            </a:r>
            <a:r>
              <a:rPr lang="en-US" sz="900" b="1" dirty="0"/>
              <a:t> 7,400,000€ </a:t>
            </a:r>
            <a:r>
              <a:rPr lang="en-US" sz="900" dirty="0"/>
              <a:t>for Attica LAG of which </a:t>
            </a:r>
            <a:r>
              <a:rPr lang="en-US" sz="900" b="1" dirty="0"/>
              <a:t>2,800,000</a:t>
            </a:r>
            <a:r>
              <a:rPr lang="el-GR" sz="900" b="1" dirty="0"/>
              <a:t>€</a:t>
            </a:r>
            <a:r>
              <a:rPr lang="en-US" sz="900" dirty="0"/>
              <a:t> and </a:t>
            </a:r>
            <a:r>
              <a:rPr lang="en-US" sz="900" b="1" dirty="0"/>
              <a:t>2,350,000</a:t>
            </a:r>
            <a:r>
              <a:rPr lang="el-GR" sz="900" b="1" dirty="0"/>
              <a:t>€ </a:t>
            </a:r>
            <a:r>
              <a:rPr lang="en-US" sz="900" dirty="0"/>
              <a:t>respectively</a:t>
            </a:r>
            <a:r>
              <a:rPr lang="en-US" sz="900" b="1" dirty="0"/>
              <a:t> </a:t>
            </a:r>
            <a:r>
              <a:rPr lang="en-US" sz="900" dirty="0"/>
              <a:t>were financed by the European Maritime and Fisheries Fund (EMFF) for the implementation of the CLLD Fisheries 2014-2020.</a:t>
            </a:r>
          </a:p>
          <a:p>
            <a:pPr algn="just">
              <a:spcAft>
                <a:spcPts val="600"/>
              </a:spcAft>
            </a:pPr>
            <a:r>
              <a:rPr lang="en-US" sz="900" dirty="0"/>
              <a:t>In the fisheries sector, the types of active operators in the intervention area are: fish farms, small-scale fishing enterprises (fishermen) and tourism</a:t>
            </a:r>
            <a:r>
              <a:rPr lang="el-GR" sz="900" dirty="0"/>
              <a:t> </a:t>
            </a:r>
            <a:r>
              <a:rPr lang="en-US" sz="900" dirty="0"/>
              <a:t>enterprises. The particular challenges that the region faces are the greater citizen participation, the promotion of the region's identity, diversification and adaptation of activities and services, enhancement of natural heritage etc. </a:t>
            </a:r>
          </a:p>
          <a:p>
            <a:pPr algn="just">
              <a:spcAft>
                <a:spcPts val="600"/>
              </a:spcAft>
            </a:pPr>
            <a:r>
              <a:rPr lang="en-US" sz="900" dirty="0"/>
              <a:t>Main Challenges</a:t>
            </a:r>
            <a:r>
              <a:rPr lang="el-GR" sz="900" dirty="0"/>
              <a:t>:</a:t>
            </a:r>
          </a:p>
          <a:p>
            <a:pPr marL="358775" marR="27940" indent="-171450" algn="just" defTabSz="742950" eaLnBrk="0" fontAlgn="base" hangingPunct="0">
              <a:spcBef>
                <a:spcPct val="0"/>
              </a:spcBef>
              <a:spcAft>
                <a:spcPct val="0"/>
              </a:spcAft>
              <a:buBlip>
                <a:blip r:embed="rId2"/>
              </a:buBlip>
            </a:pPr>
            <a:r>
              <a:rPr lang="en-US" sz="900" dirty="0">
                <a:cs typeface="Calibri" panose="020F0502020204030204" pitchFamily="34" charset="0"/>
              </a:rPr>
              <a:t>Promoting youth entrepreneurship in the fisheries sector (high aging rate) - Reduction of unemployment</a:t>
            </a:r>
          </a:p>
          <a:p>
            <a:pPr marL="358775" marR="27940" indent="-171450" algn="just" defTabSz="742950" eaLnBrk="0" fontAlgn="base" hangingPunct="0">
              <a:spcBef>
                <a:spcPct val="0"/>
              </a:spcBef>
              <a:spcAft>
                <a:spcPct val="0"/>
              </a:spcAft>
              <a:buBlip>
                <a:blip r:embed="rId2"/>
              </a:buBlip>
            </a:pPr>
            <a:r>
              <a:rPr lang="en-US" sz="900" dirty="0">
                <a:cs typeface="Calibri" panose="020F0502020204030204" pitchFamily="34" charset="0"/>
              </a:rPr>
              <a:t>Diversification of the tourist product (fishing tourism)</a:t>
            </a:r>
          </a:p>
          <a:p>
            <a:pPr marL="358775" marR="27940" indent="-171450" algn="just" defTabSz="742950" eaLnBrk="0" fontAlgn="base" hangingPunct="0">
              <a:spcBef>
                <a:spcPct val="0"/>
              </a:spcBef>
              <a:spcAft>
                <a:spcPct val="0"/>
              </a:spcAft>
              <a:buBlip>
                <a:blip r:embed="rId2"/>
              </a:buBlip>
            </a:pPr>
            <a:r>
              <a:rPr lang="en-US" sz="900" dirty="0">
                <a:cs typeface="Calibri" panose="020F0502020204030204" pitchFamily="34" charset="0"/>
              </a:rPr>
              <a:t>Upgrading port and service infrastructure</a:t>
            </a:r>
          </a:p>
          <a:p>
            <a:pPr marL="358775" marR="27940" indent="-171450" algn="just" defTabSz="742950" eaLnBrk="0" fontAlgn="base" hangingPunct="0">
              <a:spcBef>
                <a:spcPct val="0"/>
              </a:spcBef>
              <a:spcAft>
                <a:spcPct val="0"/>
              </a:spcAft>
              <a:buBlip>
                <a:blip r:embed="rId2"/>
              </a:buBlip>
            </a:pPr>
            <a:r>
              <a:rPr lang="en-US" sz="900" dirty="0">
                <a:cs typeface="Calibri" panose="020F0502020204030204" pitchFamily="34" charset="0"/>
              </a:rPr>
              <a:t>Improving the quality of life of fishing areas</a:t>
            </a:r>
          </a:p>
          <a:p>
            <a:pPr marL="358775" marR="27940" indent="-171450" algn="just" defTabSz="742950" eaLnBrk="0" fontAlgn="base" hangingPunct="0">
              <a:spcBef>
                <a:spcPct val="0"/>
              </a:spcBef>
              <a:spcAft>
                <a:spcPct val="0"/>
              </a:spcAft>
              <a:buBlip>
                <a:blip r:embed="rId2"/>
              </a:buBlip>
            </a:pPr>
            <a:r>
              <a:rPr lang="en-US" sz="900" dirty="0">
                <a:cs typeface="Calibri" panose="020F0502020204030204" pitchFamily="34" charset="0"/>
              </a:rPr>
              <a:t>Conservation / protection of the marine environment</a:t>
            </a:r>
            <a:endParaRPr lang="el-GR" sz="900" dirty="0">
              <a:cs typeface="Calibri" panose="020F0502020204030204" pitchFamily="34" charset="0"/>
            </a:endParaRPr>
          </a:p>
        </p:txBody>
      </p:sp>
      <p:pic>
        <p:nvPicPr>
          <p:cNvPr id="15" name="Εικόνα 14">
            <a:extLst>
              <a:ext uri="{FF2B5EF4-FFF2-40B4-BE49-F238E27FC236}">
                <a16:creationId xmlns:a16="http://schemas.microsoft.com/office/drawing/2014/main" id="{2DBBAF1E-66B9-44A0-A6BD-2891D622C7EE}"/>
              </a:ext>
            </a:extLst>
          </p:cNvPr>
          <p:cNvPicPr>
            <a:picLocks noChangeAspect="1"/>
          </p:cNvPicPr>
          <p:nvPr/>
        </p:nvPicPr>
        <p:blipFill>
          <a:blip r:embed="rId3"/>
          <a:stretch>
            <a:fillRect/>
          </a:stretch>
        </p:blipFill>
        <p:spPr>
          <a:xfrm>
            <a:off x="5272119" y="1714062"/>
            <a:ext cx="1583606" cy="1734522"/>
          </a:xfrm>
          <a:prstGeom prst="rect">
            <a:avLst/>
          </a:prstGeom>
        </p:spPr>
      </p:pic>
      <p:sp>
        <p:nvSpPr>
          <p:cNvPr id="16" name="Φυσαλίδα ομιλίας: Ορθογώνιο με στρογγυλεμένες γωνίες 16">
            <a:extLst>
              <a:ext uri="{FF2B5EF4-FFF2-40B4-BE49-F238E27FC236}">
                <a16:creationId xmlns:a16="http://schemas.microsoft.com/office/drawing/2014/main" id="{A23CB486-2F6E-4AD0-B6E5-FAD319E5A0F4}"/>
              </a:ext>
            </a:extLst>
          </p:cNvPr>
          <p:cNvSpPr/>
          <p:nvPr/>
        </p:nvSpPr>
        <p:spPr>
          <a:xfrm>
            <a:off x="6793862" y="2480818"/>
            <a:ext cx="1053437" cy="256950"/>
          </a:xfrm>
          <a:prstGeom prst="wedgeRoundRectCallout">
            <a:avLst>
              <a:gd name="adj1" fmla="val -119069"/>
              <a:gd name="adj2" fmla="val -58228"/>
              <a:gd name="adj3" fmla="val 16667"/>
            </a:avLst>
          </a:prstGeom>
          <a:solidFill>
            <a:srgbClr val="1F78B4"/>
          </a:solidFill>
          <a:ln>
            <a:solidFill>
              <a:srgbClr val="1F7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CLLD Fisheries of </a:t>
            </a:r>
            <a:r>
              <a:rPr lang="en-US" sz="800" dirty="0" err="1"/>
              <a:t>Parnonas</a:t>
            </a:r>
            <a:r>
              <a:rPr lang="en-US" sz="800" dirty="0"/>
              <a:t> LAG</a:t>
            </a:r>
            <a:endParaRPr lang="el-GR" sz="800" dirty="0"/>
          </a:p>
        </p:txBody>
      </p:sp>
      <p:pic>
        <p:nvPicPr>
          <p:cNvPr id="23" name="Εικόνα 22">
            <a:extLst>
              <a:ext uri="{FF2B5EF4-FFF2-40B4-BE49-F238E27FC236}">
                <a16:creationId xmlns:a16="http://schemas.microsoft.com/office/drawing/2014/main" id="{869282C6-4D2D-43C9-8401-13725A04B2C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8286707" y="1714062"/>
            <a:ext cx="1381820" cy="1734522"/>
          </a:xfrm>
          <a:prstGeom prst="rect">
            <a:avLst/>
          </a:prstGeom>
        </p:spPr>
      </p:pic>
      <p:sp>
        <p:nvSpPr>
          <p:cNvPr id="24" name="Φυσαλίδα ομιλίας: Ορθογώνιο με στρογγυλεμένες γωνίες 5">
            <a:extLst>
              <a:ext uri="{FF2B5EF4-FFF2-40B4-BE49-F238E27FC236}">
                <a16:creationId xmlns:a16="http://schemas.microsoft.com/office/drawing/2014/main" id="{C5FD792B-AAD4-4BA6-B913-1EB7A535F40E}"/>
              </a:ext>
            </a:extLst>
          </p:cNvPr>
          <p:cNvSpPr/>
          <p:nvPr/>
        </p:nvSpPr>
        <p:spPr>
          <a:xfrm>
            <a:off x="7320581" y="1804491"/>
            <a:ext cx="1118878" cy="261636"/>
          </a:xfrm>
          <a:prstGeom prst="wedgeRoundRectCallout">
            <a:avLst>
              <a:gd name="adj1" fmla="val 115851"/>
              <a:gd name="adj2" fmla="val 22706"/>
              <a:gd name="adj3" fmla="val 16667"/>
            </a:avLst>
          </a:prstGeom>
          <a:solidFill>
            <a:srgbClr val="A6CEE3"/>
          </a:solidFill>
          <a:ln>
            <a:solidFill>
              <a:srgbClr val="A6C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CLLD Fisheries of Attica Islands LAG</a:t>
            </a:r>
            <a:endParaRPr lang="el-GR" sz="800" dirty="0"/>
          </a:p>
        </p:txBody>
      </p:sp>
      <p:pic>
        <p:nvPicPr>
          <p:cNvPr id="3" name="Εικόνα 2">
            <a:extLst>
              <a:ext uri="{FF2B5EF4-FFF2-40B4-BE49-F238E27FC236}">
                <a16:creationId xmlns:a16="http://schemas.microsoft.com/office/drawing/2014/main" id="{914CBACA-609B-4302-A2B5-A241D1B13488}"/>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45686" y="2319016"/>
            <a:ext cx="1184800" cy="580552"/>
          </a:xfrm>
          <a:prstGeom prst="rect">
            <a:avLst/>
          </a:prstGeom>
        </p:spPr>
      </p:pic>
    </p:spTree>
    <p:extLst>
      <p:ext uri="{BB962C8B-B14F-4D97-AF65-F5344CB8AC3E}">
        <p14:creationId xmlns:p14="http://schemas.microsoft.com/office/powerpoint/2010/main" val="2466569985"/>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1155</TotalTime>
  <Words>1078</Words>
  <Application>Microsoft Office PowerPoint</Application>
  <PresentationFormat>Χαρτί Α4 (210x297 χιλ.)</PresentationFormat>
  <Paragraphs>56</Paragraphs>
  <Slides>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vt:i4>
      </vt:variant>
    </vt:vector>
  </HeadingPairs>
  <TitlesOfParts>
    <vt:vector size="7" baseType="lpstr">
      <vt:lpstr>Arial</vt:lpstr>
      <vt:lpstr>Calibri</vt:lpstr>
      <vt:lpstr>Calibri Light</vt:lpstr>
      <vt:lpstr>Times New Roman</vt:lpstr>
      <vt:lpstr>Θέμα του Office</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Ύδρα</dc:creator>
  <cp:lastModifiedBy>Panagiotis Georgostathis</cp:lastModifiedBy>
  <cp:revision>74</cp:revision>
  <cp:lastPrinted>2018-03-09T09:46:56Z</cp:lastPrinted>
  <dcterms:created xsi:type="dcterms:W3CDTF">2017-11-07T09:27:54Z</dcterms:created>
  <dcterms:modified xsi:type="dcterms:W3CDTF">2018-03-09T11:25:49Z</dcterms:modified>
</cp:coreProperties>
</file>