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371" r:id="rId3"/>
    <p:sldId id="372" r:id="rId4"/>
    <p:sldId id="284" r:id="rId5"/>
    <p:sldId id="364" r:id="rId6"/>
    <p:sldId id="369" r:id="rId7"/>
    <p:sldId id="294" r:id="rId8"/>
    <p:sldId id="375" r:id="rId9"/>
    <p:sldId id="279" r:id="rId10"/>
    <p:sldId id="278" r:id="rId11"/>
    <p:sldId id="265" r:id="rId12"/>
    <p:sldId id="257" r:id="rId13"/>
    <p:sldId id="262" r:id="rId14"/>
    <p:sldId id="359" r:id="rId15"/>
    <p:sldId id="378" r:id="rId16"/>
    <p:sldId id="392" r:id="rId17"/>
    <p:sldId id="379" r:id="rId18"/>
    <p:sldId id="391" r:id="rId19"/>
    <p:sldId id="380" r:id="rId20"/>
    <p:sldId id="390" r:id="rId21"/>
    <p:sldId id="381" r:id="rId22"/>
    <p:sldId id="389" r:id="rId23"/>
    <p:sldId id="382" r:id="rId24"/>
    <p:sldId id="386" r:id="rId25"/>
    <p:sldId id="383" r:id="rId26"/>
    <p:sldId id="387" r:id="rId27"/>
    <p:sldId id="384" r:id="rId28"/>
    <p:sldId id="388" r:id="rId29"/>
    <p:sldId id="385" r:id="rId30"/>
    <p:sldId id="377" r:id="rId31"/>
    <p:sldId id="376"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65FF"/>
    <a:srgbClr val="385FA5"/>
    <a:srgbClr val="006136"/>
    <a:srgbClr val="000000"/>
    <a:srgbClr val="FFC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20" autoAdjust="0"/>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2E1566-A238-4419-8231-2E427BD3E73C}" type="datetimeFigureOut">
              <a:rPr lang="el-GR" smtClean="0"/>
              <a:t>15/Ιουν/2022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4C2307-F2C7-4BCC-9419-42DCADB4AF2B}" type="slidenum">
              <a:rPr lang="el-GR" smtClean="0"/>
              <a:t>‹#›</a:t>
            </a:fld>
            <a:endParaRPr lang="el-GR"/>
          </a:p>
        </p:txBody>
      </p:sp>
    </p:spTree>
    <p:extLst>
      <p:ext uri="{BB962C8B-B14F-4D97-AF65-F5344CB8AC3E}">
        <p14:creationId xmlns:p14="http://schemas.microsoft.com/office/powerpoint/2010/main" val="1468257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1330027-9222-424E-BC22-C3C683B2EB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B53A7CE-EDDB-4C2B-A4FC-68CE38DC8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2ED0E94A-C4BA-4F9A-80CC-CAD37AC39228}"/>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5" name="Θέση υποσέλιδου 4">
            <a:extLst>
              <a:ext uri="{FF2B5EF4-FFF2-40B4-BE49-F238E27FC236}">
                <a16:creationId xmlns:a16="http://schemas.microsoft.com/office/drawing/2014/main" id="{F274A2AC-5ADD-4FE6-93EB-BC3789993FF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D729CBF-10EE-489C-A33E-E4B858B4DCD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378496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2466611-EBC9-49F1-B2AF-08C7EA2E372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6417AF0-98A3-4A3F-BD53-26ED368778F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289C271-29DE-4BE9-894C-A7A0AEA65E3C}"/>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5" name="Θέση υποσέλιδου 4">
            <a:extLst>
              <a:ext uri="{FF2B5EF4-FFF2-40B4-BE49-F238E27FC236}">
                <a16:creationId xmlns:a16="http://schemas.microsoft.com/office/drawing/2014/main" id="{A91DAE7A-28CB-4AC5-B777-3AAB6A399DB3}"/>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238957D-CF51-4296-8D6C-FE8020DC2AE5}"/>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360447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ABC6D42-7169-4D5E-9C50-6E756F2D4F8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BD4F4F2-96CD-4F50-A14E-F8CB2DAE640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8755545C-CB42-4F11-A8A2-90B59A692732}"/>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5" name="Θέση υποσέλιδου 4">
            <a:extLst>
              <a:ext uri="{FF2B5EF4-FFF2-40B4-BE49-F238E27FC236}">
                <a16:creationId xmlns:a16="http://schemas.microsoft.com/office/drawing/2014/main" id="{031E08F6-8AAA-48F9-A91C-E9B1AF782B4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0DE99BE6-413E-4397-B680-3DD5D977DC16}"/>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2315120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A3CCEA-264E-47B4-9F91-B1E0FFA754E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304A624-ADC3-446A-8E66-99EAFE04BF3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B89F2E8-5075-40AF-836C-C01D54766D57}"/>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5" name="Θέση υποσέλιδου 4">
            <a:extLst>
              <a:ext uri="{FF2B5EF4-FFF2-40B4-BE49-F238E27FC236}">
                <a16:creationId xmlns:a16="http://schemas.microsoft.com/office/drawing/2014/main" id="{722F95A2-E6CF-4E5E-85C1-AC7BADC7328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71B61F-03BD-4E42-8BAE-684AC8C298D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2684265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619334-A775-4507-B4AF-A987CB0CCBA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A4C1AE6-483A-44FD-B7E0-B50985B4D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4ACDEB63-4A2B-4D27-B096-155CDA0E2CBB}"/>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5" name="Θέση υποσέλιδου 4">
            <a:extLst>
              <a:ext uri="{FF2B5EF4-FFF2-40B4-BE49-F238E27FC236}">
                <a16:creationId xmlns:a16="http://schemas.microsoft.com/office/drawing/2014/main" id="{1C409356-F43F-4DA3-991C-2E3DA47F909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B484C03-D284-49F4-A292-497A5046CD7D}"/>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1194616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FC8899-0736-4274-B210-BDAD1E1849D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626C8E0-FA35-4EBD-9B42-43921E4DB28B}"/>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9C5DC02E-C0E7-49D2-BE81-46467D27CF5A}"/>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C6C000EC-71DF-499E-99B4-AF18E9DBCF4F}"/>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6" name="Θέση υποσέλιδου 5">
            <a:extLst>
              <a:ext uri="{FF2B5EF4-FFF2-40B4-BE49-F238E27FC236}">
                <a16:creationId xmlns:a16="http://schemas.microsoft.com/office/drawing/2014/main" id="{A3CE324F-6A43-43D5-8C9C-39C4909268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0DC1FD6-A324-4F0B-A6B2-EA84F70F9E9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155798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CEDE41-9F76-4C54-8A2D-1F4DB1725C1B}"/>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A219ED2-3A3F-4F21-84F8-D2E9FC9348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7535F2C-AEBA-4603-9E04-E46DFB38686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44BA8D0A-9730-422D-B290-72FAF818D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8411D10D-584F-4CA3-AD1F-30A3A0454BB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006CE330-FFDE-455E-9D2B-1189A5CE9345}"/>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8" name="Θέση υποσέλιδου 7">
            <a:extLst>
              <a:ext uri="{FF2B5EF4-FFF2-40B4-BE49-F238E27FC236}">
                <a16:creationId xmlns:a16="http://schemas.microsoft.com/office/drawing/2014/main" id="{B7D59B58-2B34-477D-B325-D36D904B8F6A}"/>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4B06054-7630-4A31-9748-FF29D0E9AED3}"/>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400472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9EF5AE-315B-45BC-BDCF-7683A7BF5BB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64A78F66-1235-4E73-ADA5-E691A880B976}"/>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4" name="Θέση υποσέλιδου 3">
            <a:extLst>
              <a:ext uri="{FF2B5EF4-FFF2-40B4-BE49-F238E27FC236}">
                <a16:creationId xmlns:a16="http://schemas.microsoft.com/office/drawing/2014/main" id="{F36C5AB5-BFDB-40AA-821C-7334842CC1A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26EDAD7-B947-4259-B49E-B0C6FF5F61DB}"/>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1522128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7731DE1C-7373-44BE-81A0-80962F0FE65F}"/>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3" name="Θέση υποσέλιδου 2">
            <a:extLst>
              <a:ext uri="{FF2B5EF4-FFF2-40B4-BE49-F238E27FC236}">
                <a16:creationId xmlns:a16="http://schemas.microsoft.com/office/drawing/2014/main" id="{4A7C2C9F-3FA2-438C-89B1-066686008E56}"/>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A152FAA-35B7-407F-8E39-DA2B8FB2952F}"/>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244174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F88265-C775-4627-AE37-DF0B14B47FA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A3D739F-DB5A-4279-A698-F4BFC3D75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D2CF38BF-B4F4-4615-B2B9-959C77571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FF998E2-BD0E-4CE0-9AFD-BC4CBCBDFFBF}"/>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6" name="Θέση υποσέλιδου 5">
            <a:extLst>
              <a:ext uri="{FF2B5EF4-FFF2-40B4-BE49-F238E27FC236}">
                <a16:creationId xmlns:a16="http://schemas.microsoft.com/office/drawing/2014/main" id="{6726F272-BD7A-4642-9E8C-82CB7CDBC783}"/>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2A573FE-80DA-4D35-986C-9B692236BD44}"/>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311183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A4DA85-4E5C-4B96-9DF9-5509B68ED0BE}"/>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A9413D3-2E5E-4E19-A7A5-11CC84372F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AB12ED4C-BC47-4D8E-8F7A-13668EDAFC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C35D67D-5472-4BA9-A060-259BF67BA64A}"/>
              </a:ext>
            </a:extLst>
          </p:cNvPr>
          <p:cNvSpPr>
            <a:spLocks noGrp="1"/>
          </p:cNvSpPr>
          <p:nvPr>
            <p:ph type="dt" sz="half" idx="10"/>
          </p:nvPr>
        </p:nvSpPr>
        <p:spPr/>
        <p:txBody>
          <a:bodyPr/>
          <a:lstStyle/>
          <a:p>
            <a:fld id="{69D51271-BA19-4A9E-A7F1-2124FC72B34C}" type="datetimeFigureOut">
              <a:rPr lang="el-GR" smtClean="0"/>
              <a:t>15/Ιουν/2022</a:t>
            </a:fld>
            <a:endParaRPr lang="el-GR"/>
          </a:p>
        </p:txBody>
      </p:sp>
      <p:sp>
        <p:nvSpPr>
          <p:cNvPr id="6" name="Θέση υποσέλιδου 5">
            <a:extLst>
              <a:ext uri="{FF2B5EF4-FFF2-40B4-BE49-F238E27FC236}">
                <a16:creationId xmlns:a16="http://schemas.microsoft.com/office/drawing/2014/main" id="{A131A435-4450-4B3B-97AB-C54CDD015DB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021230C-147E-41B1-BE61-5AB62D059698}"/>
              </a:ext>
            </a:extLst>
          </p:cNvPr>
          <p:cNvSpPr>
            <a:spLocks noGrp="1"/>
          </p:cNvSpPr>
          <p:nvPr>
            <p:ph type="sldNum" sz="quarter" idx="12"/>
          </p:nvPr>
        </p:nvSpPr>
        <p:spPr/>
        <p:txBody>
          <a:bodyPr/>
          <a:lstStyle/>
          <a:p>
            <a:fld id="{A398949B-11BC-4DD6-91DE-1CDDEDFABDC8}" type="slidenum">
              <a:rPr lang="el-GR" smtClean="0"/>
              <a:t>‹#›</a:t>
            </a:fld>
            <a:endParaRPr lang="el-GR"/>
          </a:p>
        </p:txBody>
      </p:sp>
    </p:spTree>
    <p:extLst>
      <p:ext uri="{BB962C8B-B14F-4D97-AF65-F5344CB8AC3E}">
        <p14:creationId xmlns:p14="http://schemas.microsoft.com/office/powerpoint/2010/main" val="4072041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15147989-843D-4BFF-9A56-35D202132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A9E48F7-77BB-4C6F-B2AF-2C1D2B11D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9FF6B9C-CF3A-4DB8-87B3-3199531A3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51271-BA19-4A9E-A7F1-2124FC72B34C}" type="datetimeFigureOut">
              <a:rPr lang="el-GR" smtClean="0"/>
              <a:t>15/Ιουν/2022</a:t>
            </a:fld>
            <a:endParaRPr lang="el-GR"/>
          </a:p>
        </p:txBody>
      </p:sp>
      <p:sp>
        <p:nvSpPr>
          <p:cNvPr id="5" name="Θέση υποσέλιδου 4">
            <a:extLst>
              <a:ext uri="{FF2B5EF4-FFF2-40B4-BE49-F238E27FC236}">
                <a16:creationId xmlns:a16="http://schemas.microsoft.com/office/drawing/2014/main" id="{17F3075D-FB5C-4FF8-8082-32CA460CF2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C416E139-E207-4BFF-828A-19174E4F3C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8949B-11BC-4DD6-91DE-1CDDEDFABDC8}" type="slidenum">
              <a:rPr lang="el-GR" smtClean="0"/>
              <a:t>‹#›</a:t>
            </a:fld>
            <a:endParaRPr lang="el-GR"/>
          </a:p>
        </p:txBody>
      </p:sp>
    </p:spTree>
    <p:extLst>
      <p:ext uri="{BB962C8B-B14F-4D97-AF65-F5344CB8AC3E}">
        <p14:creationId xmlns:p14="http://schemas.microsoft.com/office/powerpoint/2010/main" val="1694933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JPG"/><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7.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5.png"/><Relationship Id="rId5" Type="http://schemas.openxmlformats.org/officeDocument/2006/relationships/image" Target="../media/image31.sv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5.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3.png"/><Relationship Id="rId5" Type="http://schemas.openxmlformats.org/officeDocument/2006/relationships/image" Target="../media/image37.svg"/><Relationship Id="rId10" Type="http://schemas.openxmlformats.org/officeDocument/2006/relationships/image" Target="../media/image2.png"/><Relationship Id="rId4" Type="http://schemas.openxmlformats.org/officeDocument/2006/relationships/image" Target="../media/image36.png"/><Relationship Id="rId9" Type="http://schemas.openxmlformats.org/officeDocument/2006/relationships/image" Target="../media/image41.svg"/><Relationship Id="rId1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6.png"/><Relationship Id="rId2" Type="http://schemas.openxmlformats.org/officeDocument/2006/relationships/image" Target="../media/image42.jpg"/><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png"/><Relationship Id="rId5" Type="http://schemas.openxmlformats.org/officeDocument/2006/relationships/image" Target="../media/image45.png"/><Relationship Id="rId10" Type="http://schemas.openxmlformats.org/officeDocument/2006/relationships/image" Target="../media/image4.png"/><Relationship Id="rId4" Type="http://schemas.openxmlformats.org/officeDocument/2006/relationships/image" Target="../media/image44.jpg"/><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0.png"/><Relationship Id="rId7"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1.JP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2.JP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4.png"/><Relationship Id="rId7" Type="http://schemas.openxmlformats.org/officeDocument/2006/relationships/image" Target="../media/image5.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4.png"/><Relationship Id="rId5" Type="http://schemas.openxmlformats.org/officeDocument/2006/relationships/image" Target="../media/image10.sv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8.JPG"/><Relationship Id="rId7" Type="http://schemas.openxmlformats.org/officeDocument/2006/relationships/image" Target="../media/image62.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6.png"/><Relationship Id="rId5" Type="http://schemas.openxmlformats.org/officeDocument/2006/relationships/image" Target="../media/image60.svg"/><Relationship Id="rId10" Type="http://schemas.openxmlformats.org/officeDocument/2006/relationships/image" Target="../media/image5.png"/><Relationship Id="rId4" Type="http://schemas.openxmlformats.org/officeDocument/2006/relationships/image" Target="../media/image59.png"/><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4.png"/><Relationship Id="rId7" Type="http://schemas.openxmlformats.org/officeDocument/2006/relationships/image" Target="../media/image5.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5.JP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8.png"/><Relationship Id="rId7" Type="http://schemas.openxmlformats.org/officeDocument/2006/relationships/image" Target="../media/image5.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9.JP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2.png"/><Relationship Id="rId7"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5.jpeg"/><Relationship Id="rId7" Type="http://schemas.openxmlformats.org/officeDocument/2006/relationships/image" Target="../media/image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76.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0.svg"/><Relationship Id="rId11" Type="http://schemas.openxmlformats.org/officeDocument/2006/relationships/image" Target="../media/image4.png"/><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svg"/><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package" Target="../embeddings/Microsoft_Excel_Worksheet.xlsx"/><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package" Target="../embeddings/Microsoft_Excel_Worksheet1.xlsx"/><Relationship Id="rId10" Type="http://schemas.openxmlformats.org/officeDocument/2006/relationships/image" Target="../media/image6.png"/><Relationship Id="rId4" Type="http://schemas.openxmlformats.org/officeDocument/2006/relationships/image" Target="../media/image77.emf"/><Relationship Id="rId9"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jpg"/><Relationship Id="rId7" Type="http://schemas.openxmlformats.org/officeDocument/2006/relationships/image" Target="../media/image5.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BC0A5F4-9925-4E9B-BB83-A7ECD299F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4" y="0"/>
            <a:ext cx="4849683" cy="6858000"/>
          </a:xfrm>
          <a:prstGeom prst="rect">
            <a:avLst/>
          </a:prstGeom>
          <a:effectLst>
            <a:glow>
              <a:schemeClr val="tx1">
                <a:alpha val="40000"/>
              </a:schemeClr>
            </a:glow>
            <a:softEdge rad="0"/>
          </a:effectLst>
        </p:spPr>
      </p:pic>
      <p:sp>
        <p:nvSpPr>
          <p:cNvPr id="6" name="TextBox 5">
            <a:extLst>
              <a:ext uri="{FF2B5EF4-FFF2-40B4-BE49-F238E27FC236}">
                <a16:creationId xmlns:a16="http://schemas.microsoft.com/office/drawing/2014/main" id="{A6E1A803-764D-4BDA-ACFC-9C9CC0E026C2}"/>
              </a:ext>
            </a:extLst>
          </p:cNvPr>
          <p:cNvSpPr txBox="1"/>
          <p:nvPr/>
        </p:nvSpPr>
        <p:spPr>
          <a:xfrm>
            <a:off x="6360694" y="3078332"/>
            <a:ext cx="4849683" cy="2492990"/>
          </a:xfrm>
          <a:prstGeom prst="rect">
            <a:avLst/>
          </a:prstGeom>
          <a:noFill/>
        </p:spPr>
        <p:txBody>
          <a:bodyPr wrap="square" rtlCol="0">
            <a:spAutoFit/>
          </a:bodyPr>
          <a:lstStyle/>
          <a:p>
            <a:pPr algn="ctr"/>
            <a:r>
              <a:rPr lang="en-US" sz="18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Attica Islands Network of Municipalities</a:t>
            </a:r>
            <a:endParaRPr lang="el-GR"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l-GR" sz="1800"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Local Program </a:t>
            </a:r>
            <a:r>
              <a:rPr lang="en-US" sz="1600" b="1" i="1" dirty="0">
                <a:solidFill>
                  <a:srgbClr val="385FA5"/>
                </a:solidFill>
                <a:latin typeface="Calibri" panose="020F0502020204030204" pitchFamily="34" charset="0"/>
                <a:ea typeface="Calibri" panose="020F0502020204030204" pitchFamily="34" charset="0"/>
                <a:cs typeface="Times New Roman" panose="02020603050405020304" pitchFamily="18" charset="0"/>
              </a:rPr>
              <a:t>CLLD/LEADER: </a:t>
            </a:r>
            <a:endParaRPr lang="el-GR" sz="1600"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algn="ctr"/>
            <a:r>
              <a:rPr lang="el-GR"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a:t>
            </a:r>
            <a:r>
              <a:rPr lang="en-US"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Nature &amp; Culture</a:t>
            </a:r>
            <a:r>
              <a:rPr lang="el-GR"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On Board”</a:t>
            </a:r>
            <a:endParaRPr lang="el-GR"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l-GR"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rPr>
              <a:t>INTERTERRITORIAL &amp; TRANSNATIONAL PROGRAM </a:t>
            </a:r>
          </a:p>
          <a:p>
            <a:pPr marL="0" indent="0" algn="ctr">
              <a:buNone/>
            </a:pPr>
            <a:r>
              <a:rPr lang="en-US"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rPr>
              <a:t>«Blue Growth Incubators Network»</a:t>
            </a:r>
          </a:p>
          <a:p>
            <a:pPr marL="0" indent="0" algn="ctr">
              <a:buNone/>
            </a:pPr>
            <a:endParaRPr lang="el-GR"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l-GR"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l-GR" sz="14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Εικόνα 2">
            <a:extLst>
              <a:ext uri="{FF2B5EF4-FFF2-40B4-BE49-F238E27FC236}">
                <a16:creationId xmlns:a16="http://schemas.microsoft.com/office/drawing/2014/main" id="{1645C864-E8A5-BDFC-89EB-7C0CDF147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004" y="1078992"/>
            <a:ext cx="2159062" cy="1454150"/>
          </a:xfrm>
          <a:prstGeom prst="rect">
            <a:avLst/>
          </a:prstGeom>
        </p:spPr>
      </p:pic>
      <p:grpSp>
        <p:nvGrpSpPr>
          <p:cNvPr id="5" name="Ομάδα 4">
            <a:extLst>
              <a:ext uri="{FF2B5EF4-FFF2-40B4-BE49-F238E27FC236}">
                <a16:creationId xmlns:a16="http://schemas.microsoft.com/office/drawing/2014/main" id="{7ADA2328-58B1-0903-C620-80AAB74879B0}"/>
              </a:ext>
            </a:extLst>
          </p:cNvPr>
          <p:cNvGrpSpPr>
            <a:grpSpLocks noChangeAspect="1"/>
          </p:cNvGrpSpPr>
          <p:nvPr/>
        </p:nvGrpSpPr>
        <p:grpSpPr>
          <a:xfrm>
            <a:off x="8766927" y="6093766"/>
            <a:ext cx="2908072" cy="612132"/>
            <a:chOff x="250086" y="5655639"/>
            <a:chExt cx="3471619" cy="730755"/>
          </a:xfrm>
        </p:grpSpPr>
        <p:pic>
          <p:nvPicPr>
            <p:cNvPr id="7" name="Εικόνα 6">
              <a:extLst>
                <a:ext uri="{FF2B5EF4-FFF2-40B4-BE49-F238E27FC236}">
                  <a16:creationId xmlns:a16="http://schemas.microsoft.com/office/drawing/2014/main" id="{A99AD35B-0963-C5C1-5B52-4CAEA61D25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8" name="Εικόνα 7">
              <a:extLst>
                <a:ext uri="{FF2B5EF4-FFF2-40B4-BE49-F238E27FC236}">
                  <a16:creationId xmlns:a16="http://schemas.microsoft.com/office/drawing/2014/main" id="{25736B13-61F7-06FE-4732-E48EDFE514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9" name="Picture 5">
              <a:extLst>
                <a:ext uri="{FF2B5EF4-FFF2-40B4-BE49-F238E27FC236}">
                  <a16:creationId xmlns:a16="http://schemas.microsoft.com/office/drawing/2014/main" id="{B36AE19E-DEA1-5E86-B28E-1297912B0E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Εικόνα 9">
              <a:extLst>
                <a:ext uri="{FF2B5EF4-FFF2-40B4-BE49-F238E27FC236}">
                  <a16:creationId xmlns:a16="http://schemas.microsoft.com/office/drawing/2014/main" id="{BE7BD297-CF56-75FC-7B23-36323D6A7B1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1623599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Εικόνα 18">
            <a:extLst>
              <a:ext uri="{FF2B5EF4-FFF2-40B4-BE49-F238E27FC236}">
                <a16:creationId xmlns:a16="http://schemas.microsoft.com/office/drawing/2014/main" id="{0BE0CCB8-1CE0-436B-8F00-3A22A3496E8B}"/>
              </a:ext>
            </a:extLst>
          </p:cNvPr>
          <p:cNvPicPr>
            <a:picLocks noChangeAspect="1"/>
          </p:cNvPicPr>
          <p:nvPr/>
        </p:nvPicPr>
        <p:blipFill>
          <a:blip r:embed="rId2"/>
          <a:stretch>
            <a:fillRect/>
          </a:stretch>
        </p:blipFill>
        <p:spPr>
          <a:xfrm>
            <a:off x="3266548" y="2419216"/>
            <a:ext cx="3716106" cy="3436400"/>
          </a:xfrm>
          <a:prstGeom prst="rect">
            <a:avLst/>
          </a:prstGeom>
        </p:spPr>
      </p:pic>
      <p:sp>
        <p:nvSpPr>
          <p:cNvPr id="2" name="Τίτλος 1">
            <a:extLst>
              <a:ext uri="{FF2B5EF4-FFF2-40B4-BE49-F238E27FC236}">
                <a16:creationId xmlns:a16="http://schemas.microsoft.com/office/drawing/2014/main" id="{CF9A3588-D159-413E-BC6A-2110F34A223A}"/>
              </a:ext>
            </a:extLst>
          </p:cNvPr>
          <p:cNvSpPr>
            <a:spLocks noGrp="1"/>
          </p:cNvSpPr>
          <p:nvPr>
            <p:ph type="title"/>
          </p:nvPr>
        </p:nvSpPr>
        <p:spPr>
          <a:xfrm>
            <a:off x="294331" y="1739179"/>
            <a:ext cx="2577301" cy="680035"/>
          </a:xfrm>
        </p:spPr>
        <p:txBody>
          <a:bodyPr vert="horz" lIns="91440" tIns="45720" rIns="91440" bIns="45720" rtlCol="0" anchor="ctr">
            <a:normAutofit/>
          </a:bodyPr>
          <a:lstStyle/>
          <a:p>
            <a:pPr algn="ctr"/>
            <a:r>
              <a:rPr lang="en-US" sz="2000" b="1" dirty="0">
                <a:solidFill>
                  <a:schemeClr val="accent2">
                    <a:lumMod val="75000"/>
                  </a:schemeClr>
                </a:solidFill>
              </a:rPr>
              <a:t>Fishing Tourism</a:t>
            </a:r>
            <a:br>
              <a:rPr lang="el-GR" sz="2000" dirty="0">
                <a:solidFill>
                  <a:schemeClr val="bg1">
                    <a:lumMod val="50000"/>
                  </a:schemeClr>
                </a:solidFill>
              </a:rPr>
            </a:br>
            <a:r>
              <a:rPr lang="el-GR" sz="1100" b="1" i="1" dirty="0">
                <a:solidFill>
                  <a:schemeClr val="bg1">
                    <a:lumMod val="50000"/>
                  </a:schemeClr>
                </a:solidFill>
              </a:rPr>
              <a:t>50.000,00€ | 18 </a:t>
            </a:r>
            <a:r>
              <a:rPr lang="en-US" sz="1100" b="1" i="1" dirty="0">
                <a:solidFill>
                  <a:schemeClr val="bg1">
                    <a:lumMod val="50000"/>
                  </a:schemeClr>
                </a:solidFill>
              </a:rPr>
              <a:t>LAG</a:t>
            </a:r>
            <a:r>
              <a:rPr lang="el-GR" sz="1100" b="1" i="1" dirty="0">
                <a:solidFill>
                  <a:schemeClr val="bg1">
                    <a:lumMod val="50000"/>
                  </a:schemeClr>
                </a:solidFill>
              </a:rPr>
              <a:t>  </a:t>
            </a:r>
            <a:r>
              <a:rPr lang="en-US" sz="1100" b="1" i="1" dirty="0">
                <a:solidFill>
                  <a:schemeClr val="bg1">
                    <a:lumMod val="50000"/>
                  </a:schemeClr>
                </a:solidFill>
              </a:rPr>
              <a:t> </a:t>
            </a:r>
            <a:endParaRPr lang="el-GR" sz="1100" i="1" dirty="0">
              <a:solidFill>
                <a:schemeClr val="bg1">
                  <a:lumMod val="50000"/>
                </a:schemeClr>
              </a:solidFill>
            </a:endParaRPr>
          </a:p>
        </p:txBody>
      </p:sp>
      <p:sp>
        <p:nvSpPr>
          <p:cNvPr id="8" name="Τίτλος 1">
            <a:extLst>
              <a:ext uri="{FF2B5EF4-FFF2-40B4-BE49-F238E27FC236}">
                <a16:creationId xmlns:a16="http://schemas.microsoft.com/office/drawing/2014/main" id="{4D5831D6-1423-4AA0-A471-F5CB434F05D3}"/>
              </a:ext>
            </a:extLst>
          </p:cNvPr>
          <p:cNvSpPr txBox="1">
            <a:spLocks/>
          </p:cNvSpPr>
          <p:nvPr/>
        </p:nvSpPr>
        <p:spPr>
          <a:xfrm>
            <a:off x="4202185" y="365124"/>
            <a:ext cx="2710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9" name="Τίτλος 1">
            <a:extLst>
              <a:ext uri="{FF2B5EF4-FFF2-40B4-BE49-F238E27FC236}">
                <a16:creationId xmlns:a16="http://schemas.microsoft.com/office/drawing/2014/main" id="{4034532F-F02F-4264-A5C7-E7DEB8DCB930}"/>
              </a:ext>
            </a:extLst>
          </p:cNvPr>
          <p:cNvSpPr txBox="1">
            <a:spLocks/>
          </p:cNvSpPr>
          <p:nvPr/>
        </p:nvSpPr>
        <p:spPr>
          <a:xfrm>
            <a:off x="7859785" y="365123"/>
            <a:ext cx="2710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10" name="Τίτλος 1">
            <a:extLst>
              <a:ext uri="{FF2B5EF4-FFF2-40B4-BE49-F238E27FC236}">
                <a16:creationId xmlns:a16="http://schemas.microsoft.com/office/drawing/2014/main" id="{9B1DB5B3-585A-4AEC-8EB6-BF25AF58E9E7}"/>
              </a:ext>
            </a:extLst>
          </p:cNvPr>
          <p:cNvSpPr txBox="1">
            <a:spLocks/>
          </p:cNvSpPr>
          <p:nvPr/>
        </p:nvSpPr>
        <p:spPr>
          <a:xfrm>
            <a:off x="4356682" y="365122"/>
            <a:ext cx="2710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11" name="Τίτλος 1">
            <a:extLst>
              <a:ext uri="{FF2B5EF4-FFF2-40B4-BE49-F238E27FC236}">
                <a16:creationId xmlns:a16="http://schemas.microsoft.com/office/drawing/2014/main" id="{FF8871AD-A05A-4A83-A981-F1FC180818F0}"/>
              </a:ext>
            </a:extLst>
          </p:cNvPr>
          <p:cNvSpPr txBox="1">
            <a:spLocks/>
          </p:cNvSpPr>
          <p:nvPr/>
        </p:nvSpPr>
        <p:spPr>
          <a:xfrm>
            <a:off x="3703852" y="1738894"/>
            <a:ext cx="2710343" cy="680320"/>
          </a:xfrm>
          <a:prstGeom prst="rect">
            <a:avLst/>
          </a:prstGeom>
        </p:spPr>
        <p:txBody>
          <a:bodyPr vert="horz" lIns="91440" tIns="45720" rIns="91440" bIns="45720" rtlCol="0" anchor="ctr">
            <a:normAutofit fontScale="97500"/>
          </a:bodyPr>
          <a:lstStyle>
            <a:lvl1pPr algn="ctr">
              <a:lnSpc>
                <a:spcPct val="90000"/>
              </a:lnSpc>
              <a:spcBef>
                <a:spcPct val="0"/>
              </a:spcBef>
              <a:buNone/>
              <a:defRPr sz="2000" b="1">
                <a:solidFill>
                  <a:srgbClr val="6565FF"/>
                </a:solidFill>
                <a:latin typeface="+mj-lt"/>
                <a:ea typeface="+mj-ea"/>
                <a:cs typeface="+mj-cs"/>
              </a:defRPr>
            </a:lvl1pPr>
          </a:lstStyle>
          <a:p>
            <a:r>
              <a:rPr lang="en-US" dirty="0">
                <a:solidFill>
                  <a:schemeClr val="accent2">
                    <a:lumMod val="75000"/>
                  </a:schemeClr>
                </a:solidFill>
              </a:rPr>
              <a:t>Marine Threats</a:t>
            </a:r>
            <a:br>
              <a:rPr lang="en-US" dirty="0">
                <a:solidFill>
                  <a:schemeClr val="accent2">
                    <a:lumMod val="75000"/>
                  </a:schemeClr>
                </a:solidFill>
              </a:rPr>
            </a:br>
            <a:r>
              <a:rPr lang="en-US" sz="1100" i="1" dirty="0">
                <a:solidFill>
                  <a:schemeClr val="bg1">
                    <a:lumMod val="50000"/>
                  </a:schemeClr>
                </a:solidFill>
              </a:rPr>
              <a:t>25.000,00</a:t>
            </a:r>
            <a:r>
              <a:rPr lang="el-GR" sz="1100" i="1" dirty="0">
                <a:solidFill>
                  <a:schemeClr val="bg1">
                    <a:lumMod val="50000"/>
                  </a:schemeClr>
                </a:solidFill>
              </a:rPr>
              <a:t>€</a:t>
            </a:r>
            <a:r>
              <a:rPr lang="en-US" sz="1100" i="1" dirty="0">
                <a:solidFill>
                  <a:schemeClr val="bg1">
                    <a:lumMod val="50000"/>
                  </a:schemeClr>
                </a:solidFill>
              </a:rPr>
              <a:t> </a:t>
            </a:r>
            <a:r>
              <a:rPr lang="el-GR" sz="1100" i="1" dirty="0">
                <a:solidFill>
                  <a:schemeClr val="bg1">
                    <a:lumMod val="50000"/>
                  </a:schemeClr>
                </a:solidFill>
              </a:rPr>
              <a:t>| 18 </a:t>
            </a:r>
            <a:r>
              <a:rPr lang="en-US" sz="1100" i="1" dirty="0">
                <a:solidFill>
                  <a:schemeClr val="bg1">
                    <a:lumMod val="50000"/>
                  </a:schemeClr>
                </a:solidFill>
              </a:rPr>
              <a:t>LAG</a:t>
            </a:r>
            <a:r>
              <a:rPr lang="el-GR" sz="1100" i="1" dirty="0">
                <a:solidFill>
                  <a:schemeClr val="bg1">
                    <a:lumMod val="50000"/>
                  </a:schemeClr>
                </a:solidFill>
              </a:rPr>
              <a:t> </a:t>
            </a:r>
            <a:r>
              <a:rPr lang="en-US" sz="1100" i="1" dirty="0">
                <a:solidFill>
                  <a:schemeClr val="bg1">
                    <a:lumMod val="50000"/>
                  </a:schemeClr>
                </a:solidFill>
              </a:rPr>
              <a:t> </a:t>
            </a:r>
            <a:r>
              <a:rPr lang="el-GR" sz="1100" i="1" dirty="0">
                <a:solidFill>
                  <a:schemeClr val="bg1">
                    <a:lumMod val="50000"/>
                  </a:schemeClr>
                </a:solidFill>
              </a:rPr>
              <a:t> </a:t>
            </a:r>
          </a:p>
        </p:txBody>
      </p:sp>
      <p:sp>
        <p:nvSpPr>
          <p:cNvPr id="12" name="Τίτλος 1">
            <a:extLst>
              <a:ext uri="{FF2B5EF4-FFF2-40B4-BE49-F238E27FC236}">
                <a16:creationId xmlns:a16="http://schemas.microsoft.com/office/drawing/2014/main" id="{6776BA69-ED04-44EA-A47C-5A96740CCA8D}"/>
              </a:ext>
            </a:extLst>
          </p:cNvPr>
          <p:cNvSpPr txBox="1">
            <a:spLocks/>
          </p:cNvSpPr>
          <p:nvPr/>
        </p:nvSpPr>
        <p:spPr>
          <a:xfrm>
            <a:off x="7932424" y="1739178"/>
            <a:ext cx="3575213" cy="459286"/>
          </a:xfrm>
          <a:prstGeom prst="rect">
            <a:avLst/>
          </a:prstGeom>
        </p:spPr>
        <p:txBody>
          <a:bodyPr vert="horz" lIns="91440" tIns="45720" rIns="91440" bIns="45720" rtlCol="0" anchor="ctr">
            <a:normAutofit fontScale="97500"/>
          </a:bodyPr>
          <a:lstStyle>
            <a:defPPr>
              <a:defRPr lang="el-GR"/>
            </a:defPPr>
            <a:lvl1pPr algn="ctr">
              <a:lnSpc>
                <a:spcPct val="90000"/>
              </a:lnSpc>
              <a:spcBef>
                <a:spcPct val="0"/>
              </a:spcBef>
              <a:buNone/>
              <a:defRPr sz="2000" b="1">
                <a:solidFill>
                  <a:srgbClr val="6565FF"/>
                </a:solidFill>
                <a:latin typeface="+mj-lt"/>
                <a:ea typeface="+mj-ea"/>
                <a:cs typeface="+mj-cs"/>
              </a:defRPr>
            </a:lvl1pPr>
          </a:lstStyle>
          <a:p>
            <a:r>
              <a:rPr lang="en-US" dirty="0"/>
              <a:t>Blue Growth Incubators Network</a:t>
            </a:r>
            <a:endParaRPr lang="el-GR" dirty="0"/>
          </a:p>
        </p:txBody>
      </p:sp>
      <p:pic>
        <p:nvPicPr>
          <p:cNvPr id="13" name="Θέση περιεχομένου 4">
            <a:extLst>
              <a:ext uri="{FF2B5EF4-FFF2-40B4-BE49-F238E27FC236}">
                <a16:creationId xmlns:a16="http://schemas.microsoft.com/office/drawing/2014/main" id="{D31DC5EC-53FA-4D69-9145-86F3560D53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6200000">
            <a:off x="-137306" y="2848767"/>
            <a:ext cx="3436400" cy="2577300"/>
          </a:xfrm>
        </p:spPr>
      </p:pic>
      <p:sp>
        <p:nvSpPr>
          <p:cNvPr id="20" name="TextBox 19">
            <a:extLst>
              <a:ext uri="{FF2B5EF4-FFF2-40B4-BE49-F238E27FC236}">
                <a16:creationId xmlns:a16="http://schemas.microsoft.com/office/drawing/2014/main" id="{9A450590-BDEE-4CA0-864B-11AAC2991309}"/>
              </a:ext>
            </a:extLst>
          </p:cNvPr>
          <p:cNvSpPr txBox="1"/>
          <p:nvPr/>
        </p:nvSpPr>
        <p:spPr>
          <a:xfrm>
            <a:off x="3337073" y="701811"/>
            <a:ext cx="5517857" cy="338554"/>
          </a:xfrm>
          <a:prstGeom prst="rect">
            <a:avLst/>
          </a:prstGeom>
          <a:noFill/>
        </p:spPr>
        <p:txBody>
          <a:bodyPr wrap="none" rtlCol="0">
            <a:spAutoFit/>
          </a:bodyPr>
          <a:lstStyle>
            <a:defPPr>
              <a:defRPr lang="el-GR"/>
            </a:defPPr>
            <a:lvl1pPr algn="ctr">
              <a:defRPr sz="1400" i="1"/>
            </a:lvl1pPr>
          </a:lstStyle>
          <a:p>
            <a:r>
              <a:rPr lang="en-US" sz="1600" b="1" dirty="0"/>
              <a:t>Inter-local - Transnational | Sea &amp; Fisheries Fund: € 135,000.00</a:t>
            </a:r>
            <a:endParaRPr lang="el-GR" sz="1600" b="1" dirty="0"/>
          </a:p>
        </p:txBody>
      </p:sp>
      <p:pic>
        <p:nvPicPr>
          <p:cNvPr id="22" name="Εικόνα 21">
            <a:extLst>
              <a:ext uri="{FF2B5EF4-FFF2-40B4-BE49-F238E27FC236}">
                <a16:creationId xmlns:a16="http://schemas.microsoft.com/office/drawing/2014/main" id="{2285F5DF-AA55-40BE-8185-B2627E4DA0DB}"/>
              </a:ext>
            </a:extLst>
          </p:cNvPr>
          <p:cNvPicPr>
            <a:picLocks noChangeAspect="1"/>
          </p:cNvPicPr>
          <p:nvPr/>
        </p:nvPicPr>
        <p:blipFill>
          <a:blip r:embed="rId4"/>
          <a:stretch>
            <a:fillRect/>
          </a:stretch>
        </p:blipFill>
        <p:spPr>
          <a:xfrm>
            <a:off x="7379659" y="2419216"/>
            <a:ext cx="4502844" cy="3377133"/>
          </a:xfrm>
          <a:prstGeom prst="rect">
            <a:avLst/>
          </a:prstGeom>
        </p:spPr>
      </p:pic>
      <p:sp>
        <p:nvSpPr>
          <p:cNvPr id="26" name="TextBox 25">
            <a:extLst>
              <a:ext uri="{FF2B5EF4-FFF2-40B4-BE49-F238E27FC236}">
                <a16:creationId xmlns:a16="http://schemas.microsoft.com/office/drawing/2014/main" id="{CEFF6999-0359-4F3F-BDA8-F53098581C93}"/>
              </a:ext>
            </a:extLst>
          </p:cNvPr>
          <p:cNvSpPr txBox="1"/>
          <p:nvPr/>
        </p:nvSpPr>
        <p:spPr>
          <a:xfrm>
            <a:off x="7859784" y="2069689"/>
            <a:ext cx="3575213" cy="269241"/>
          </a:xfrm>
          <a:prstGeom prst="rect">
            <a:avLst/>
          </a:prstGeom>
          <a:noFill/>
        </p:spPr>
        <p:txBody>
          <a:bodyPr wrap="square">
            <a:spAutoFit/>
          </a:bodyPr>
          <a:lstStyle/>
          <a:p>
            <a:pPr algn="ctr">
              <a:lnSpc>
                <a:spcPct val="110000"/>
              </a:lnSpc>
            </a:pPr>
            <a:r>
              <a:rPr lang="el-GR" sz="1100" b="1" i="1" dirty="0">
                <a:solidFill>
                  <a:schemeClr val="tx1"/>
                </a:solidFill>
              </a:rPr>
              <a:t>60.00</a:t>
            </a:r>
            <a:r>
              <a:rPr lang="en-US" sz="1100" b="1" i="1" dirty="0">
                <a:solidFill>
                  <a:schemeClr val="tx1"/>
                </a:solidFill>
              </a:rPr>
              <a:t>0,00</a:t>
            </a:r>
            <a:r>
              <a:rPr lang="el-GR" sz="1100" b="1" i="1" dirty="0">
                <a:solidFill>
                  <a:schemeClr val="tx1"/>
                </a:solidFill>
              </a:rPr>
              <a:t>€ | 5 </a:t>
            </a:r>
            <a:r>
              <a:rPr lang="en-US" sz="1100" b="1" i="1" dirty="0"/>
              <a:t>LAG</a:t>
            </a:r>
            <a:r>
              <a:rPr lang="el-GR" sz="1100" b="1" i="1" dirty="0">
                <a:solidFill>
                  <a:schemeClr val="tx1"/>
                </a:solidFill>
              </a:rPr>
              <a:t>  | </a:t>
            </a:r>
            <a:r>
              <a:rPr lang="en-US" sz="1100" b="1" i="1" dirty="0">
                <a:solidFill>
                  <a:schemeClr val="tx1"/>
                </a:solidFill>
              </a:rPr>
              <a:t>Greece</a:t>
            </a:r>
            <a:r>
              <a:rPr lang="el-GR" sz="1100" b="1" i="1" dirty="0">
                <a:solidFill>
                  <a:schemeClr val="tx1"/>
                </a:solidFill>
              </a:rPr>
              <a:t> – </a:t>
            </a:r>
            <a:r>
              <a:rPr lang="en-US" sz="1100" b="1" i="1" dirty="0">
                <a:solidFill>
                  <a:schemeClr val="tx1"/>
                </a:solidFill>
              </a:rPr>
              <a:t>Bulgaria</a:t>
            </a:r>
            <a:r>
              <a:rPr lang="el-GR" sz="1100" b="1" i="1" dirty="0">
                <a:solidFill>
                  <a:schemeClr val="tx1"/>
                </a:solidFill>
              </a:rPr>
              <a:t> </a:t>
            </a:r>
          </a:p>
        </p:txBody>
      </p:sp>
      <p:pic>
        <p:nvPicPr>
          <p:cNvPr id="15" name="Εικόνα 14">
            <a:extLst>
              <a:ext uri="{FF2B5EF4-FFF2-40B4-BE49-F238E27FC236}">
                <a16:creationId xmlns:a16="http://schemas.microsoft.com/office/drawing/2014/main" id="{F74AC322-7C59-3B4B-8284-2DE954EDCA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21" name="Ομάδα 20">
            <a:extLst>
              <a:ext uri="{FF2B5EF4-FFF2-40B4-BE49-F238E27FC236}">
                <a16:creationId xmlns:a16="http://schemas.microsoft.com/office/drawing/2014/main" id="{E0A6C605-C7BF-C4F7-FCEC-CB58BD93AC89}"/>
              </a:ext>
            </a:extLst>
          </p:cNvPr>
          <p:cNvGrpSpPr>
            <a:grpSpLocks noChangeAspect="1"/>
          </p:cNvGrpSpPr>
          <p:nvPr/>
        </p:nvGrpSpPr>
        <p:grpSpPr>
          <a:xfrm>
            <a:off x="8766927" y="6093766"/>
            <a:ext cx="2908072" cy="612132"/>
            <a:chOff x="250086" y="5655639"/>
            <a:chExt cx="3471619" cy="730755"/>
          </a:xfrm>
        </p:grpSpPr>
        <p:pic>
          <p:nvPicPr>
            <p:cNvPr id="25" name="Εικόνα 24">
              <a:extLst>
                <a:ext uri="{FF2B5EF4-FFF2-40B4-BE49-F238E27FC236}">
                  <a16:creationId xmlns:a16="http://schemas.microsoft.com/office/drawing/2014/main" id="{6841410D-BA65-168D-A4D6-F0ACF7E31C0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7" name="Εικόνα 26">
              <a:extLst>
                <a:ext uri="{FF2B5EF4-FFF2-40B4-BE49-F238E27FC236}">
                  <a16:creationId xmlns:a16="http://schemas.microsoft.com/office/drawing/2014/main" id="{07B9B490-2084-13F2-67FD-E32FD6A2B9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8" name="Picture 5">
              <a:extLst>
                <a:ext uri="{FF2B5EF4-FFF2-40B4-BE49-F238E27FC236}">
                  <a16:creationId xmlns:a16="http://schemas.microsoft.com/office/drawing/2014/main" id="{BA40E09D-83D8-6C10-AD90-262282AFF4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Εικόνα 28">
              <a:extLst>
                <a:ext uri="{FF2B5EF4-FFF2-40B4-BE49-F238E27FC236}">
                  <a16:creationId xmlns:a16="http://schemas.microsoft.com/office/drawing/2014/main" id="{23D95767-50A8-5860-189C-8D1A60B83AE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047601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Πολιτισμός &amp; Περιβάλλον “Εν Πλω”"/>
          <p:cNvSpPr txBox="1"/>
          <p:nvPr/>
        </p:nvSpPr>
        <p:spPr>
          <a:xfrm>
            <a:off x="2253152" y="2946656"/>
            <a:ext cx="7685695" cy="964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400" b="0">
                <a:latin typeface="Phosphate Inline"/>
                <a:ea typeface="Phosphate Inline"/>
                <a:cs typeface="Phosphate Inline"/>
                <a:sym typeface="Phosphate Inline"/>
              </a:defRPr>
            </a:lvl1pPr>
          </a:lstStyle>
          <a:p>
            <a:r>
              <a:rPr lang="en-GB" b="1" dirty="0"/>
              <a:t>TRANSNATIONAL COOPERATION PROJECT </a:t>
            </a:r>
            <a:endParaRPr lang="el-GR" dirty="0"/>
          </a:p>
          <a:p>
            <a:pPr algn="ctr"/>
            <a:r>
              <a:rPr lang="el-GR" sz="2400" dirty="0">
                <a:solidFill>
                  <a:srgbClr val="6565FF"/>
                </a:solidFill>
              </a:rPr>
              <a:t>«</a:t>
            </a:r>
            <a:r>
              <a:rPr lang="en-US" sz="2400" dirty="0">
                <a:solidFill>
                  <a:srgbClr val="6565FF"/>
                </a:solidFill>
              </a:rPr>
              <a:t>Blue Growth Incubators Network</a:t>
            </a:r>
            <a:r>
              <a:rPr lang="el-GR" sz="2400" dirty="0">
                <a:solidFill>
                  <a:srgbClr val="6565FF"/>
                </a:solidFill>
              </a:rPr>
              <a:t>»</a:t>
            </a:r>
            <a:endParaRPr sz="2391" dirty="0"/>
          </a:p>
        </p:txBody>
      </p:sp>
      <p:sp>
        <p:nvSpPr>
          <p:cNvPr id="254" name="Κείμενο"/>
          <p:cNvSpPr txBox="1"/>
          <p:nvPr/>
        </p:nvSpPr>
        <p:spPr>
          <a:xfrm>
            <a:off x="8650285" y="6162252"/>
            <a:ext cx="72200" cy="266933"/>
          </a:xfrm>
          <a:prstGeom prst="rect">
            <a:avLst/>
          </a:prstGeom>
          <a:ln w="12700">
            <a:miter lim="400000"/>
          </a:ln>
        </p:spPr>
        <p:txBody>
          <a:bodyPr wrap="none" lIns="35719" tIns="35719" rIns="35719" bIns="35719" anchor="ctr">
            <a:spAutoFit/>
          </a:bodyPr>
          <a:lstStyle/>
          <a:p>
            <a:pPr>
              <a:defRPr b="0">
                <a:latin typeface="Heiti SC Light"/>
                <a:ea typeface="Heiti SC Light"/>
                <a:cs typeface="Heiti SC Light"/>
                <a:sym typeface="Heiti SC Light"/>
              </a:defRPr>
            </a:pPr>
            <a:endParaRPr sz="1266"/>
          </a:p>
        </p:txBody>
      </p:sp>
      <p:pic>
        <p:nvPicPr>
          <p:cNvPr id="8" name="Εικόνα 7">
            <a:extLst>
              <a:ext uri="{FF2B5EF4-FFF2-40B4-BE49-F238E27FC236}">
                <a16:creationId xmlns:a16="http://schemas.microsoft.com/office/drawing/2014/main" id="{4B5837D0-1D4A-5F7F-8797-3647BB6546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12" name="Ομάδα 11">
            <a:extLst>
              <a:ext uri="{FF2B5EF4-FFF2-40B4-BE49-F238E27FC236}">
                <a16:creationId xmlns:a16="http://schemas.microsoft.com/office/drawing/2014/main" id="{8D39EF4E-E408-2FAE-00C7-8C1CEE7D10D2}"/>
              </a:ext>
            </a:extLst>
          </p:cNvPr>
          <p:cNvGrpSpPr>
            <a:grpSpLocks noChangeAspect="1"/>
          </p:cNvGrpSpPr>
          <p:nvPr/>
        </p:nvGrpSpPr>
        <p:grpSpPr>
          <a:xfrm>
            <a:off x="8766927" y="6093766"/>
            <a:ext cx="2908072" cy="612132"/>
            <a:chOff x="250086" y="5655639"/>
            <a:chExt cx="3471619" cy="730755"/>
          </a:xfrm>
        </p:grpSpPr>
        <p:pic>
          <p:nvPicPr>
            <p:cNvPr id="13" name="Εικόνα 12">
              <a:extLst>
                <a:ext uri="{FF2B5EF4-FFF2-40B4-BE49-F238E27FC236}">
                  <a16:creationId xmlns:a16="http://schemas.microsoft.com/office/drawing/2014/main" id="{78FDE02F-042C-6D1C-6C7B-CAF360FAB5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4" name="Εικόνα 13">
              <a:extLst>
                <a:ext uri="{FF2B5EF4-FFF2-40B4-BE49-F238E27FC236}">
                  <a16:creationId xmlns:a16="http://schemas.microsoft.com/office/drawing/2014/main" id="{96D5BE7A-AD15-D62F-85E0-CCD4869C2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5" name="Picture 5">
              <a:extLst>
                <a:ext uri="{FF2B5EF4-FFF2-40B4-BE49-F238E27FC236}">
                  <a16:creationId xmlns:a16="http://schemas.microsoft.com/office/drawing/2014/main" id="{76840664-B447-5AF1-E6AF-438CC515B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Εικόνα 15">
              <a:extLst>
                <a:ext uri="{FF2B5EF4-FFF2-40B4-BE49-F238E27FC236}">
                  <a16:creationId xmlns:a16="http://schemas.microsoft.com/office/drawing/2014/main" id="{95D0F38D-10DB-DFCF-1B2A-285DE4187A1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3339D4-DC49-4945-AA09-83E1F8E60E8B}"/>
              </a:ext>
            </a:extLst>
          </p:cNvPr>
          <p:cNvSpPr txBox="1"/>
          <p:nvPr/>
        </p:nvSpPr>
        <p:spPr>
          <a:xfrm>
            <a:off x="2551622" y="2077991"/>
            <a:ext cx="7088755" cy="954107"/>
          </a:xfrm>
          <a:prstGeom prst="rect">
            <a:avLst/>
          </a:prstGeom>
          <a:noFill/>
        </p:spPr>
        <p:txBody>
          <a:bodyPr wrap="square">
            <a:spAutoFit/>
          </a:bodyPr>
          <a:lstStyle/>
          <a:p>
            <a:r>
              <a:rPr lang="en-US" sz="1400" dirty="0">
                <a:solidFill>
                  <a:srgbClr val="6565FF"/>
                </a:solidFill>
              </a:rPr>
              <a:t>Blue Growth </a:t>
            </a:r>
            <a:r>
              <a:rPr lang="en-US" sz="1400" dirty="0"/>
              <a:t>is the EU 's long - term strategy to support sustainable development in the maritime and maritime sectors as a whole.</a:t>
            </a:r>
          </a:p>
          <a:p>
            <a:endParaRPr lang="en-US" sz="1400" dirty="0"/>
          </a:p>
          <a:p>
            <a:r>
              <a:rPr lang="en-US" sz="1400" dirty="0"/>
              <a:t>The strategy consists of three elements:</a:t>
            </a:r>
            <a:endParaRPr lang="en-US" sz="1200" dirty="0"/>
          </a:p>
        </p:txBody>
      </p:sp>
      <p:sp>
        <p:nvSpPr>
          <p:cNvPr id="9" name="Κύκλος">
            <a:extLst>
              <a:ext uri="{FF2B5EF4-FFF2-40B4-BE49-F238E27FC236}">
                <a16:creationId xmlns:a16="http://schemas.microsoft.com/office/drawing/2014/main" id="{6B1903E4-91D6-4BCA-9961-F5EFE73F9B47}"/>
              </a:ext>
            </a:extLst>
          </p:cNvPr>
          <p:cNvSpPr/>
          <p:nvPr/>
        </p:nvSpPr>
        <p:spPr>
          <a:xfrm>
            <a:off x="3049681" y="3933388"/>
            <a:ext cx="996575" cy="1020449"/>
          </a:xfrm>
          <a:prstGeom prst="ellipse">
            <a:avLst/>
          </a:prstGeom>
          <a:solidFill>
            <a:srgbClr val="C000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1" name="TextBox 10">
            <a:extLst>
              <a:ext uri="{FF2B5EF4-FFF2-40B4-BE49-F238E27FC236}">
                <a16:creationId xmlns:a16="http://schemas.microsoft.com/office/drawing/2014/main" id="{BA5B89D0-7CD4-495A-9504-D3C9CB5C5BDE}"/>
              </a:ext>
            </a:extLst>
          </p:cNvPr>
          <p:cNvSpPr txBox="1"/>
          <p:nvPr/>
        </p:nvSpPr>
        <p:spPr>
          <a:xfrm>
            <a:off x="2551622" y="5110611"/>
            <a:ext cx="1992701" cy="246221"/>
          </a:xfrm>
          <a:prstGeom prst="rect">
            <a:avLst/>
          </a:prstGeom>
          <a:noFill/>
        </p:spPr>
        <p:txBody>
          <a:bodyPr wrap="square">
            <a:spAutoFit/>
          </a:bodyPr>
          <a:lstStyle/>
          <a:p>
            <a:pPr algn="ctr"/>
            <a:r>
              <a:rPr lang="en-US" sz="1000" dirty="0"/>
              <a:t>Sustainable jobs</a:t>
            </a:r>
          </a:p>
        </p:txBody>
      </p:sp>
      <p:sp>
        <p:nvSpPr>
          <p:cNvPr id="13" name="Κύκλος">
            <a:extLst>
              <a:ext uri="{FF2B5EF4-FFF2-40B4-BE49-F238E27FC236}">
                <a16:creationId xmlns:a16="http://schemas.microsoft.com/office/drawing/2014/main" id="{48E18115-E6CF-4DC6-905A-8E2CAF9F78D7}"/>
              </a:ext>
            </a:extLst>
          </p:cNvPr>
          <p:cNvSpPr/>
          <p:nvPr/>
        </p:nvSpPr>
        <p:spPr>
          <a:xfrm>
            <a:off x="5414283" y="3933389"/>
            <a:ext cx="996575" cy="1020449"/>
          </a:xfrm>
          <a:prstGeom prst="ellipse">
            <a:avLst/>
          </a:prstGeom>
          <a:solidFill>
            <a:srgbClr val="92D05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4" name="TextBox 13">
            <a:extLst>
              <a:ext uri="{FF2B5EF4-FFF2-40B4-BE49-F238E27FC236}">
                <a16:creationId xmlns:a16="http://schemas.microsoft.com/office/drawing/2014/main" id="{EDBB4F16-10F2-4EA0-ACA8-D5869177E9F3}"/>
              </a:ext>
            </a:extLst>
          </p:cNvPr>
          <p:cNvSpPr txBox="1"/>
          <p:nvPr/>
        </p:nvSpPr>
        <p:spPr>
          <a:xfrm>
            <a:off x="4916219" y="5110611"/>
            <a:ext cx="1992701" cy="246221"/>
          </a:xfrm>
          <a:prstGeom prst="rect">
            <a:avLst/>
          </a:prstGeom>
          <a:noFill/>
        </p:spPr>
        <p:txBody>
          <a:bodyPr wrap="square">
            <a:spAutoFit/>
          </a:bodyPr>
          <a:lstStyle/>
          <a:p>
            <a:pPr algn="ctr"/>
            <a:r>
              <a:rPr lang="en-US" sz="1000" dirty="0"/>
              <a:t>Knowledge</a:t>
            </a:r>
            <a:r>
              <a:rPr lang="el-GR" sz="1000" dirty="0"/>
              <a:t> | </a:t>
            </a:r>
            <a:r>
              <a:rPr lang="en-US" sz="1000" dirty="0"/>
              <a:t>Safety</a:t>
            </a:r>
          </a:p>
        </p:txBody>
      </p:sp>
      <p:sp>
        <p:nvSpPr>
          <p:cNvPr id="15" name="Κύκλος">
            <a:extLst>
              <a:ext uri="{FF2B5EF4-FFF2-40B4-BE49-F238E27FC236}">
                <a16:creationId xmlns:a16="http://schemas.microsoft.com/office/drawing/2014/main" id="{ADDC2199-8785-464A-9BF4-F8887920FD26}"/>
              </a:ext>
            </a:extLst>
          </p:cNvPr>
          <p:cNvSpPr/>
          <p:nvPr/>
        </p:nvSpPr>
        <p:spPr>
          <a:xfrm>
            <a:off x="7778885" y="3933388"/>
            <a:ext cx="996575" cy="1020449"/>
          </a:xfrm>
          <a:prstGeom prst="ellipse">
            <a:avLst/>
          </a:prstGeom>
          <a:solidFill>
            <a:schemeClr val="accent4">
              <a:lumMod val="75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6" name="TextBox 15">
            <a:extLst>
              <a:ext uri="{FF2B5EF4-FFF2-40B4-BE49-F238E27FC236}">
                <a16:creationId xmlns:a16="http://schemas.microsoft.com/office/drawing/2014/main" id="{505A6A11-6393-4391-8285-32ED256BDF5F}"/>
              </a:ext>
            </a:extLst>
          </p:cNvPr>
          <p:cNvSpPr txBox="1"/>
          <p:nvPr/>
        </p:nvSpPr>
        <p:spPr>
          <a:xfrm>
            <a:off x="7280821" y="5110612"/>
            <a:ext cx="1992701" cy="246221"/>
          </a:xfrm>
          <a:prstGeom prst="rect">
            <a:avLst/>
          </a:prstGeom>
          <a:noFill/>
        </p:spPr>
        <p:txBody>
          <a:bodyPr wrap="square">
            <a:spAutoFit/>
          </a:bodyPr>
          <a:lstStyle/>
          <a:p>
            <a:pPr algn="ctr"/>
            <a:r>
              <a:rPr lang="en-US" sz="1000" dirty="0"/>
              <a:t>Personalized measures</a:t>
            </a:r>
          </a:p>
        </p:txBody>
      </p:sp>
      <p:pic>
        <p:nvPicPr>
          <p:cNvPr id="8" name="Γραφικό 7" descr="Οικοδόμος">
            <a:extLst>
              <a:ext uri="{FF2B5EF4-FFF2-40B4-BE49-F238E27FC236}">
                <a16:creationId xmlns:a16="http://schemas.microsoft.com/office/drawing/2014/main" id="{21BC39D9-E6CD-46D5-A71D-B136C0D359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0572" y="4218375"/>
            <a:ext cx="454793" cy="454793"/>
          </a:xfrm>
          <a:prstGeom prst="rect">
            <a:avLst/>
          </a:prstGeom>
        </p:spPr>
      </p:pic>
      <p:pic>
        <p:nvPicPr>
          <p:cNvPr id="21" name="Γραφικό 20" descr="Ανοικτός φάκελος">
            <a:extLst>
              <a:ext uri="{FF2B5EF4-FFF2-40B4-BE49-F238E27FC236}">
                <a16:creationId xmlns:a16="http://schemas.microsoft.com/office/drawing/2014/main" id="{0C6EC83A-3A1D-4765-BD3E-9E87C04389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2661" y="4222457"/>
            <a:ext cx="450711" cy="450711"/>
          </a:xfrm>
          <a:prstGeom prst="rect">
            <a:avLst/>
          </a:prstGeom>
        </p:spPr>
      </p:pic>
      <p:pic>
        <p:nvPicPr>
          <p:cNvPr id="23" name="Γραφικό 22" descr="Θυρίδα">
            <a:extLst>
              <a:ext uri="{FF2B5EF4-FFF2-40B4-BE49-F238E27FC236}">
                <a16:creationId xmlns:a16="http://schemas.microsoft.com/office/drawing/2014/main" id="{14D577C1-1723-4B03-B52D-469A4F3E2D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83086" y="4214198"/>
            <a:ext cx="458970" cy="458970"/>
          </a:xfrm>
          <a:prstGeom prst="rect">
            <a:avLst/>
          </a:prstGeom>
        </p:spPr>
      </p:pic>
      <p:pic>
        <p:nvPicPr>
          <p:cNvPr id="18" name="Εικόνα 17">
            <a:extLst>
              <a:ext uri="{FF2B5EF4-FFF2-40B4-BE49-F238E27FC236}">
                <a16:creationId xmlns:a16="http://schemas.microsoft.com/office/drawing/2014/main" id="{04204D24-C116-C00B-338F-4A2E837B78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25" name="Ομάδα 24">
            <a:extLst>
              <a:ext uri="{FF2B5EF4-FFF2-40B4-BE49-F238E27FC236}">
                <a16:creationId xmlns:a16="http://schemas.microsoft.com/office/drawing/2014/main" id="{4B145AD4-5F83-CC4B-64C2-599CE7B407D2}"/>
              </a:ext>
            </a:extLst>
          </p:cNvPr>
          <p:cNvGrpSpPr>
            <a:grpSpLocks noChangeAspect="1"/>
          </p:cNvGrpSpPr>
          <p:nvPr/>
        </p:nvGrpSpPr>
        <p:grpSpPr>
          <a:xfrm>
            <a:off x="8766927" y="6093766"/>
            <a:ext cx="2908072" cy="612132"/>
            <a:chOff x="250086" y="5655639"/>
            <a:chExt cx="3471619" cy="730755"/>
          </a:xfrm>
        </p:grpSpPr>
        <p:pic>
          <p:nvPicPr>
            <p:cNvPr id="26" name="Εικόνα 25">
              <a:extLst>
                <a:ext uri="{FF2B5EF4-FFF2-40B4-BE49-F238E27FC236}">
                  <a16:creationId xmlns:a16="http://schemas.microsoft.com/office/drawing/2014/main" id="{ECBCE955-AECA-6007-60AF-F380502260B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7" name="Εικόνα 26">
              <a:extLst>
                <a:ext uri="{FF2B5EF4-FFF2-40B4-BE49-F238E27FC236}">
                  <a16:creationId xmlns:a16="http://schemas.microsoft.com/office/drawing/2014/main" id="{8A6C3102-A65A-A859-5456-F863FFA04A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8" name="Picture 5">
              <a:extLst>
                <a:ext uri="{FF2B5EF4-FFF2-40B4-BE49-F238E27FC236}">
                  <a16:creationId xmlns:a16="http://schemas.microsoft.com/office/drawing/2014/main" id="{2A93F660-CA0F-4D14-743D-944D0957641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Εικόνα 28">
              <a:extLst>
                <a:ext uri="{FF2B5EF4-FFF2-40B4-BE49-F238E27FC236}">
                  <a16:creationId xmlns:a16="http://schemas.microsoft.com/office/drawing/2014/main" id="{4A5E92DD-633D-771A-AE16-8274FE00AB2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337131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Ορθογώνιο: Στρογγύλεμα γωνιών 32">
            <a:extLst>
              <a:ext uri="{FF2B5EF4-FFF2-40B4-BE49-F238E27FC236}">
                <a16:creationId xmlns:a16="http://schemas.microsoft.com/office/drawing/2014/main" id="{21589DF1-9FE3-4463-A2AB-709839CB90C3}"/>
              </a:ext>
            </a:extLst>
          </p:cNvPr>
          <p:cNvSpPr/>
          <p:nvPr/>
        </p:nvSpPr>
        <p:spPr>
          <a:xfrm>
            <a:off x="2024332" y="3898584"/>
            <a:ext cx="814333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35" name="Ευθεία γραμμή σύνδεσης 34">
            <a:extLst>
              <a:ext uri="{FF2B5EF4-FFF2-40B4-BE49-F238E27FC236}">
                <a16:creationId xmlns:a16="http://schemas.microsoft.com/office/drawing/2014/main" id="{074F5604-F412-475E-8AB7-E9E188447588}"/>
              </a:ext>
            </a:extLst>
          </p:cNvPr>
          <p:cNvCxnSpPr>
            <a:cxnSpLocks/>
          </p:cNvCxnSpPr>
          <p:nvPr/>
        </p:nvCxnSpPr>
        <p:spPr>
          <a:xfrm>
            <a:off x="3959525" y="3898584"/>
            <a:ext cx="0" cy="914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Ευθεία γραμμή σύνδεσης 37">
            <a:extLst>
              <a:ext uri="{FF2B5EF4-FFF2-40B4-BE49-F238E27FC236}">
                <a16:creationId xmlns:a16="http://schemas.microsoft.com/office/drawing/2014/main" id="{D94A3496-CB1A-4163-A42F-E36AA6F8F748}"/>
              </a:ext>
            </a:extLst>
          </p:cNvPr>
          <p:cNvCxnSpPr>
            <a:cxnSpLocks/>
          </p:cNvCxnSpPr>
          <p:nvPr/>
        </p:nvCxnSpPr>
        <p:spPr>
          <a:xfrm>
            <a:off x="5927542" y="3898584"/>
            <a:ext cx="0" cy="914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CF6202DD-0B1B-45DA-BE2B-4738BB663FF0}"/>
              </a:ext>
            </a:extLst>
          </p:cNvPr>
          <p:cNvCxnSpPr>
            <a:cxnSpLocks/>
          </p:cNvCxnSpPr>
          <p:nvPr/>
        </p:nvCxnSpPr>
        <p:spPr>
          <a:xfrm>
            <a:off x="7993811" y="3898584"/>
            <a:ext cx="0" cy="9144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A63E026-84CE-448F-8A44-4E2B75840D59}"/>
              </a:ext>
            </a:extLst>
          </p:cNvPr>
          <p:cNvSpPr txBox="1"/>
          <p:nvPr/>
        </p:nvSpPr>
        <p:spPr>
          <a:xfrm>
            <a:off x="1991509" y="5104030"/>
            <a:ext cx="1866181" cy="400110"/>
          </a:xfrm>
          <a:prstGeom prst="rect">
            <a:avLst/>
          </a:prstGeom>
          <a:noFill/>
        </p:spPr>
        <p:txBody>
          <a:bodyPr wrap="square">
            <a:spAutoFit/>
          </a:bodyPr>
          <a:lstStyle/>
          <a:p>
            <a:pPr algn="ctr"/>
            <a:r>
              <a:rPr lang="en-US" sz="1000" dirty="0">
                <a:effectLst/>
                <a:ea typeface="Times New Roman" panose="02020603050405020304" pitchFamily="18" charset="0"/>
                <a:cs typeface="Times New Roman" panose="02020603050405020304" pitchFamily="18" charset="0"/>
              </a:rPr>
              <a:t>Enhancing technological development</a:t>
            </a:r>
            <a:endParaRPr lang="el-GR" sz="1000" dirty="0"/>
          </a:p>
        </p:txBody>
      </p:sp>
      <p:sp>
        <p:nvSpPr>
          <p:cNvPr id="42" name="TextBox 41">
            <a:extLst>
              <a:ext uri="{FF2B5EF4-FFF2-40B4-BE49-F238E27FC236}">
                <a16:creationId xmlns:a16="http://schemas.microsoft.com/office/drawing/2014/main" id="{FADC4295-F093-4FDD-8949-BAE19DBB392E}"/>
              </a:ext>
            </a:extLst>
          </p:cNvPr>
          <p:cNvSpPr txBox="1"/>
          <p:nvPr/>
        </p:nvSpPr>
        <p:spPr>
          <a:xfrm>
            <a:off x="4010443" y="5103067"/>
            <a:ext cx="1866181" cy="553998"/>
          </a:xfrm>
          <a:prstGeom prst="rect">
            <a:avLst/>
          </a:prstGeom>
          <a:noFill/>
        </p:spPr>
        <p:txBody>
          <a:bodyPr wrap="square">
            <a:spAutoFit/>
          </a:bodyPr>
          <a:lstStyle/>
          <a:p>
            <a:pPr algn="ctr"/>
            <a:r>
              <a:rPr lang="en-US" sz="1000" dirty="0">
                <a:ea typeface="Times New Roman" panose="02020603050405020304" pitchFamily="18" charset="0"/>
                <a:cs typeface="Times New Roman" panose="02020603050405020304" pitchFamily="18" charset="0"/>
              </a:rPr>
              <a:t>Enhancing the competitiveness and viability of maritime and shipping companies</a:t>
            </a:r>
            <a:endParaRPr lang="el-GR" sz="1000" dirty="0"/>
          </a:p>
        </p:txBody>
      </p:sp>
      <p:sp>
        <p:nvSpPr>
          <p:cNvPr id="43" name="TextBox 42">
            <a:extLst>
              <a:ext uri="{FF2B5EF4-FFF2-40B4-BE49-F238E27FC236}">
                <a16:creationId xmlns:a16="http://schemas.microsoft.com/office/drawing/2014/main" id="{347B229B-3F1E-4ED8-B12D-2A8434CFF121}"/>
              </a:ext>
            </a:extLst>
          </p:cNvPr>
          <p:cNvSpPr txBox="1"/>
          <p:nvPr/>
        </p:nvSpPr>
        <p:spPr>
          <a:xfrm>
            <a:off x="6034532" y="5103067"/>
            <a:ext cx="1866181" cy="707886"/>
          </a:xfrm>
          <a:prstGeom prst="rect">
            <a:avLst/>
          </a:prstGeom>
          <a:noFill/>
        </p:spPr>
        <p:txBody>
          <a:bodyPr wrap="square">
            <a:spAutoFit/>
          </a:bodyPr>
          <a:lstStyle/>
          <a:p>
            <a:pPr algn="ctr"/>
            <a:r>
              <a:rPr lang="en-US" sz="1000" dirty="0">
                <a:ea typeface="Times New Roman" panose="02020603050405020304" pitchFamily="18" charset="0"/>
                <a:cs typeface="Times New Roman" panose="02020603050405020304" pitchFamily="18" charset="0"/>
              </a:rPr>
              <a:t>The protection and restoration of aquatic biodiversity | strengthening marine and coastal ecosystems</a:t>
            </a:r>
            <a:endParaRPr lang="el-GR" sz="1000" dirty="0"/>
          </a:p>
        </p:txBody>
      </p:sp>
      <p:sp>
        <p:nvSpPr>
          <p:cNvPr id="44" name="TextBox 43">
            <a:extLst>
              <a:ext uri="{FF2B5EF4-FFF2-40B4-BE49-F238E27FC236}">
                <a16:creationId xmlns:a16="http://schemas.microsoft.com/office/drawing/2014/main" id="{E182BD7D-9123-4896-903D-774602CFC7FE}"/>
              </a:ext>
            </a:extLst>
          </p:cNvPr>
          <p:cNvSpPr txBox="1"/>
          <p:nvPr/>
        </p:nvSpPr>
        <p:spPr>
          <a:xfrm>
            <a:off x="8218122" y="5110731"/>
            <a:ext cx="1866181" cy="400110"/>
          </a:xfrm>
          <a:prstGeom prst="rect">
            <a:avLst/>
          </a:prstGeom>
          <a:noFill/>
        </p:spPr>
        <p:txBody>
          <a:bodyPr wrap="square">
            <a:spAutoFit/>
          </a:bodyPr>
          <a:lstStyle/>
          <a:p>
            <a:pPr algn="ctr"/>
            <a:r>
              <a:rPr lang="en-US" sz="1000" dirty="0">
                <a:effectLst/>
                <a:ea typeface="Times New Roman" panose="02020603050405020304" pitchFamily="18" charset="0"/>
                <a:cs typeface="Times New Roman" panose="02020603050405020304" pitchFamily="18" charset="0"/>
              </a:rPr>
              <a:t>The development of vocational training</a:t>
            </a:r>
            <a:endParaRPr lang="el-GR" sz="1000" dirty="0"/>
          </a:p>
        </p:txBody>
      </p:sp>
      <p:sp>
        <p:nvSpPr>
          <p:cNvPr id="45" name="TextBox 44">
            <a:extLst>
              <a:ext uri="{FF2B5EF4-FFF2-40B4-BE49-F238E27FC236}">
                <a16:creationId xmlns:a16="http://schemas.microsoft.com/office/drawing/2014/main" id="{31065833-85C4-4527-8E8A-205AEAF0F26D}"/>
              </a:ext>
            </a:extLst>
          </p:cNvPr>
          <p:cNvSpPr txBox="1"/>
          <p:nvPr/>
        </p:nvSpPr>
        <p:spPr>
          <a:xfrm>
            <a:off x="2551622" y="2059394"/>
            <a:ext cx="7088755" cy="954107"/>
          </a:xfrm>
          <a:prstGeom prst="rect">
            <a:avLst/>
          </a:prstGeom>
          <a:noFill/>
        </p:spPr>
        <p:txBody>
          <a:bodyPr wrap="square">
            <a:spAutoFit/>
          </a:bodyPr>
          <a:lstStyle/>
          <a:p>
            <a:r>
              <a:rPr lang="en-US" sz="1400" dirty="0">
                <a:solidFill>
                  <a:srgbClr val="6565FF"/>
                </a:solidFill>
                <a:effectLst/>
                <a:ea typeface="Times New Roman" panose="02020603050405020304" pitchFamily="18" charset="0"/>
                <a:cs typeface="Times New Roman" panose="02020603050405020304" pitchFamily="18" charset="0"/>
              </a:rPr>
              <a:t>Purpose</a:t>
            </a:r>
            <a:r>
              <a:rPr lang="en-US" sz="1400" dirty="0">
                <a:effectLst/>
                <a:ea typeface="Times New Roman" panose="02020603050405020304" pitchFamily="18" charset="0"/>
                <a:cs typeface="Times New Roman" panose="02020603050405020304" pitchFamily="18" charset="0"/>
              </a:rPr>
              <a:t> of the Blue Growth transnational project:</a:t>
            </a:r>
          </a:p>
          <a:p>
            <a:endParaRPr lang="en-US" sz="1400" dirty="0">
              <a:effectLst/>
              <a:ea typeface="Times New Roman" panose="02020603050405020304" pitchFamily="18" charset="0"/>
              <a:cs typeface="Times New Roman" panose="02020603050405020304" pitchFamily="18" charset="0"/>
            </a:endParaRPr>
          </a:p>
          <a:p>
            <a:r>
              <a:rPr lang="en-US" sz="1400" dirty="0">
                <a:effectLst/>
                <a:ea typeface="Times New Roman" panose="02020603050405020304" pitchFamily="18" charset="0"/>
                <a:cs typeface="Times New Roman" panose="02020603050405020304" pitchFamily="18" charset="0"/>
              </a:rPr>
              <a:t>The creation of an Incubator Network, which will work together to address selected marine challenges in </a:t>
            </a:r>
            <a:r>
              <a:rPr lang="en-US" sz="1400" dirty="0">
                <a:solidFill>
                  <a:srgbClr val="6565FF"/>
                </a:solidFill>
                <a:effectLst/>
                <a:ea typeface="Times New Roman" panose="02020603050405020304" pitchFamily="18" charset="0"/>
                <a:cs typeface="Times New Roman" panose="02020603050405020304" pitchFamily="18" charset="0"/>
              </a:rPr>
              <a:t>order</a:t>
            </a:r>
            <a:r>
              <a:rPr lang="en-US" sz="1400" dirty="0">
                <a:effectLst/>
                <a:ea typeface="Times New Roman" panose="02020603050405020304" pitchFamily="18" charset="0"/>
                <a:cs typeface="Times New Roman" panose="02020603050405020304" pitchFamily="18" charset="0"/>
              </a:rPr>
              <a:t> to support:</a:t>
            </a:r>
            <a:endParaRPr lang="el-GR" sz="1400" dirty="0">
              <a:effectLst/>
              <a:ea typeface="Times New Roman" panose="02020603050405020304" pitchFamily="18" charset="0"/>
              <a:cs typeface="Times New Roman" panose="02020603050405020304" pitchFamily="18" charset="0"/>
            </a:endParaRPr>
          </a:p>
        </p:txBody>
      </p:sp>
      <p:pic>
        <p:nvPicPr>
          <p:cNvPr id="48" name="Γραφικό 47" descr="Βύσμα">
            <a:extLst>
              <a:ext uri="{FF2B5EF4-FFF2-40B4-BE49-F238E27FC236}">
                <a16:creationId xmlns:a16="http://schemas.microsoft.com/office/drawing/2014/main" id="{42475A20-14A7-4A39-AA88-A5043B89A7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95549" y="4072402"/>
            <a:ext cx="587904" cy="587904"/>
          </a:xfrm>
          <a:prstGeom prst="rect">
            <a:avLst/>
          </a:prstGeom>
        </p:spPr>
      </p:pic>
      <p:pic>
        <p:nvPicPr>
          <p:cNvPr id="50" name="Γραφικό 49" descr="Κυματισμός">
            <a:extLst>
              <a:ext uri="{FF2B5EF4-FFF2-40B4-BE49-F238E27FC236}">
                <a16:creationId xmlns:a16="http://schemas.microsoft.com/office/drawing/2014/main" id="{237C2139-0F1B-427D-8E20-1BE0AB1EA1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35598" y="4044434"/>
            <a:ext cx="615872" cy="615872"/>
          </a:xfrm>
          <a:prstGeom prst="rect">
            <a:avLst/>
          </a:prstGeom>
        </p:spPr>
      </p:pic>
      <p:pic>
        <p:nvPicPr>
          <p:cNvPr id="52" name="Γραφικό 51" descr="Σύμβολο ανακύκλωσης">
            <a:extLst>
              <a:ext uri="{FF2B5EF4-FFF2-40B4-BE49-F238E27FC236}">
                <a16:creationId xmlns:a16="http://schemas.microsoft.com/office/drawing/2014/main" id="{7687A126-DCC7-41BB-B6E1-D73982FF3B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64293" y="4075350"/>
            <a:ext cx="606657" cy="606657"/>
          </a:xfrm>
          <a:prstGeom prst="rect">
            <a:avLst/>
          </a:prstGeom>
        </p:spPr>
      </p:pic>
      <p:pic>
        <p:nvPicPr>
          <p:cNvPr id="54" name="Γραφικό 53" descr="Ανάπτυξη επιχείρησης">
            <a:extLst>
              <a:ext uri="{FF2B5EF4-FFF2-40B4-BE49-F238E27FC236}">
                <a16:creationId xmlns:a16="http://schemas.microsoft.com/office/drawing/2014/main" id="{F790B39D-5823-421D-ADBE-903ED892CD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77411" y="4072402"/>
            <a:ext cx="606657" cy="606657"/>
          </a:xfrm>
          <a:prstGeom prst="rect">
            <a:avLst/>
          </a:prstGeom>
        </p:spPr>
      </p:pic>
      <p:pic>
        <p:nvPicPr>
          <p:cNvPr id="19" name="Εικόνα 18">
            <a:extLst>
              <a:ext uri="{FF2B5EF4-FFF2-40B4-BE49-F238E27FC236}">
                <a16:creationId xmlns:a16="http://schemas.microsoft.com/office/drawing/2014/main" id="{9EF88B3A-E071-B566-207F-45C7EE3F75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23" name="Ομάδα 22">
            <a:extLst>
              <a:ext uri="{FF2B5EF4-FFF2-40B4-BE49-F238E27FC236}">
                <a16:creationId xmlns:a16="http://schemas.microsoft.com/office/drawing/2014/main" id="{C7B30B23-F118-EF7E-44D0-9616956C1608}"/>
              </a:ext>
            </a:extLst>
          </p:cNvPr>
          <p:cNvGrpSpPr>
            <a:grpSpLocks noChangeAspect="1"/>
          </p:cNvGrpSpPr>
          <p:nvPr/>
        </p:nvGrpSpPr>
        <p:grpSpPr>
          <a:xfrm>
            <a:off x="8766927" y="6093766"/>
            <a:ext cx="2908072" cy="612132"/>
            <a:chOff x="250086" y="5655639"/>
            <a:chExt cx="3471619" cy="730755"/>
          </a:xfrm>
        </p:grpSpPr>
        <p:pic>
          <p:nvPicPr>
            <p:cNvPr id="24" name="Εικόνα 23">
              <a:extLst>
                <a:ext uri="{FF2B5EF4-FFF2-40B4-BE49-F238E27FC236}">
                  <a16:creationId xmlns:a16="http://schemas.microsoft.com/office/drawing/2014/main" id="{4A432C1D-A5EB-A15B-5F3C-B632BB16DAC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5" name="Εικόνα 24">
              <a:extLst>
                <a:ext uri="{FF2B5EF4-FFF2-40B4-BE49-F238E27FC236}">
                  <a16:creationId xmlns:a16="http://schemas.microsoft.com/office/drawing/2014/main" id="{B3FE4497-D982-62B4-A4CA-BB6B4804787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6" name="Picture 5">
              <a:extLst>
                <a:ext uri="{FF2B5EF4-FFF2-40B4-BE49-F238E27FC236}">
                  <a16:creationId xmlns:a16="http://schemas.microsoft.com/office/drawing/2014/main" id="{074B256E-FC19-3313-2601-E02090E8AD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Εικόνα 26">
              <a:extLst>
                <a:ext uri="{FF2B5EF4-FFF2-40B4-BE49-F238E27FC236}">
                  <a16:creationId xmlns:a16="http://schemas.microsoft.com/office/drawing/2014/main" id="{26B6FD78-ABE5-C519-7F85-DDC546A45AEB}"/>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3229616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5734EDA-5D03-4F66-813E-56A264F4941B}"/>
              </a:ext>
            </a:extLst>
          </p:cNvPr>
          <p:cNvSpPr txBox="1"/>
          <p:nvPr/>
        </p:nvSpPr>
        <p:spPr>
          <a:xfrm>
            <a:off x="2230475" y="1117559"/>
            <a:ext cx="7713617" cy="400110"/>
          </a:xfrm>
          <a:prstGeom prst="rect">
            <a:avLst/>
          </a:prstGeom>
          <a:solidFill>
            <a:schemeClr val="accent1">
              <a:lumMod val="20000"/>
              <a:lumOff val="80000"/>
            </a:schemeClr>
          </a:solidFill>
          <a:effectLst>
            <a:softEdge rad="749300"/>
          </a:effectLst>
        </p:spPr>
        <p:txBody>
          <a:bodyPr wrap="square" rtlCol="0">
            <a:spAutoFit/>
          </a:bodyPr>
          <a:lstStyle/>
          <a:p>
            <a:pPr algn="ctr"/>
            <a:endParaRPr lang="el-GR" sz="2000" dirty="0">
              <a:ea typeface="Verdana" panose="020B0604030504040204" pitchFamily="34" charset="0"/>
            </a:endParaRPr>
          </a:p>
        </p:txBody>
      </p:sp>
      <p:pic>
        <p:nvPicPr>
          <p:cNvPr id="20" name="Εικόνα 19">
            <a:extLst>
              <a:ext uri="{FF2B5EF4-FFF2-40B4-BE49-F238E27FC236}">
                <a16:creationId xmlns:a16="http://schemas.microsoft.com/office/drawing/2014/main" id="{42A11322-2097-4123-8C0C-D28DF79EAF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3491" y="3616989"/>
            <a:ext cx="2618947" cy="930932"/>
          </a:xfrm>
          <a:prstGeom prst="rect">
            <a:avLst/>
          </a:prstGeom>
        </p:spPr>
      </p:pic>
      <p:pic>
        <p:nvPicPr>
          <p:cNvPr id="22" name="Εικόνα 21">
            <a:extLst>
              <a:ext uri="{FF2B5EF4-FFF2-40B4-BE49-F238E27FC236}">
                <a16:creationId xmlns:a16="http://schemas.microsoft.com/office/drawing/2014/main" id="{3F14CF94-14D6-4075-831E-E387E917E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5489" y="2208579"/>
            <a:ext cx="2094950" cy="1094611"/>
          </a:xfrm>
          <a:prstGeom prst="rect">
            <a:avLst/>
          </a:prstGeom>
        </p:spPr>
      </p:pic>
      <p:pic>
        <p:nvPicPr>
          <p:cNvPr id="26" name="Εικόνα 25">
            <a:extLst>
              <a:ext uri="{FF2B5EF4-FFF2-40B4-BE49-F238E27FC236}">
                <a16:creationId xmlns:a16="http://schemas.microsoft.com/office/drawing/2014/main" id="{9A224BDA-FFFA-449D-A375-4D7F3075D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001" y="3778460"/>
            <a:ext cx="2618947" cy="593988"/>
          </a:xfrm>
          <a:prstGeom prst="rect">
            <a:avLst/>
          </a:prstGeom>
        </p:spPr>
      </p:pic>
      <p:pic>
        <p:nvPicPr>
          <p:cNvPr id="28" name="Εικόνα 27">
            <a:extLst>
              <a:ext uri="{FF2B5EF4-FFF2-40B4-BE49-F238E27FC236}">
                <a16:creationId xmlns:a16="http://schemas.microsoft.com/office/drawing/2014/main" id="{356F53A1-27FF-4A40-9F61-6F4C45B88C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754" y="4791098"/>
            <a:ext cx="2618947" cy="724575"/>
          </a:xfrm>
          <a:prstGeom prst="rect">
            <a:avLst/>
          </a:prstGeom>
        </p:spPr>
      </p:pic>
      <p:pic>
        <p:nvPicPr>
          <p:cNvPr id="32" name="Εικόνα 31">
            <a:extLst>
              <a:ext uri="{FF2B5EF4-FFF2-40B4-BE49-F238E27FC236}">
                <a16:creationId xmlns:a16="http://schemas.microsoft.com/office/drawing/2014/main" id="{E08DFAF4-8735-47B5-AD5E-3A0F7FA12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9978" y="3071261"/>
            <a:ext cx="2432044" cy="1719837"/>
          </a:xfrm>
          <a:prstGeom prst="rect">
            <a:avLst/>
          </a:prstGeom>
        </p:spPr>
      </p:pic>
      <p:pic>
        <p:nvPicPr>
          <p:cNvPr id="29" name="Εικόνα 28">
            <a:extLst>
              <a:ext uri="{FF2B5EF4-FFF2-40B4-BE49-F238E27FC236}">
                <a16:creationId xmlns:a16="http://schemas.microsoft.com/office/drawing/2014/main" id="{8F798AB7-E81F-45EB-A352-78B1F7999A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3490" y="4923858"/>
            <a:ext cx="2618948" cy="724575"/>
          </a:xfrm>
          <a:prstGeom prst="rect">
            <a:avLst/>
          </a:prstGeom>
        </p:spPr>
      </p:pic>
      <p:sp>
        <p:nvSpPr>
          <p:cNvPr id="34" name="TextBox 33">
            <a:extLst>
              <a:ext uri="{FF2B5EF4-FFF2-40B4-BE49-F238E27FC236}">
                <a16:creationId xmlns:a16="http://schemas.microsoft.com/office/drawing/2014/main" id="{2A5638CE-F430-4886-A1C8-B0A250675E93}"/>
              </a:ext>
            </a:extLst>
          </p:cNvPr>
          <p:cNvSpPr txBox="1"/>
          <p:nvPr/>
        </p:nvSpPr>
        <p:spPr>
          <a:xfrm>
            <a:off x="5604358" y="701811"/>
            <a:ext cx="1166730" cy="307777"/>
          </a:xfrm>
          <a:prstGeom prst="rect">
            <a:avLst/>
          </a:prstGeom>
          <a:noFill/>
        </p:spPr>
        <p:txBody>
          <a:bodyPr wrap="none" rtlCol="0">
            <a:spAutoFit/>
          </a:bodyPr>
          <a:lstStyle>
            <a:defPPr>
              <a:defRPr lang="el-GR"/>
            </a:defPPr>
            <a:lvl1pPr>
              <a:defRPr sz="1400" i="1"/>
            </a:lvl1pPr>
          </a:lstStyle>
          <a:p>
            <a:pPr algn="ctr"/>
            <a:r>
              <a:rPr lang="en-US" dirty="0"/>
              <a:t>Collaborators</a:t>
            </a:r>
            <a:endParaRPr lang="el-GR" dirty="0"/>
          </a:p>
        </p:txBody>
      </p:sp>
      <p:sp>
        <p:nvSpPr>
          <p:cNvPr id="35" name="TextBox 34">
            <a:extLst>
              <a:ext uri="{FF2B5EF4-FFF2-40B4-BE49-F238E27FC236}">
                <a16:creationId xmlns:a16="http://schemas.microsoft.com/office/drawing/2014/main" id="{666AE000-781E-46DC-B9A0-C39186FC2090}"/>
              </a:ext>
            </a:extLst>
          </p:cNvPr>
          <p:cNvSpPr txBox="1"/>
          <p:nvPr/>
        </p:nvSpPr>
        <p:spPr>
          <a:xfrm>
            <a:off x="2550141" y="1433116"/>
            <a:ext cx="7128847" cy="461665"/>
          </a:xfrm>
          <a:prstGeom prst="rect">
            <a:avLst/>
          </a:prstGeom>
          <a:noFill/>
        </p:spPr>
        <p:txBody>
          <a:bodyPr wrap="square" rtlCol="0">
            <a:spAutoFit/>
          </a:bodyPr>
          <a:lstStyle/>
          <a:p>
            <a:pPr algn="ctr"/>
            <a:r>
              <a:rPr lang="en-US" sz="1200" dirty="0"/>
              <a:t>It consists of 7 different groups of local actions (development companies), six of them in Greece and one from Bulgaria coordinated by Attica Islands Network of Municipalities.</a:t>
            </a:r>
            <a:endParaRPr lang="el-GR" sz="1200" b="0" u="none" dirty="0">
              <a:solidFill>
                <a:schemeClr val="tx1"/>
              </a:solidFill>
            </a:endParaRPr>
          </a:p>
        </p:txBody>
      </p:sp>
      <p:pic>
        <p:nvPicPr>
          <p:cNvPr id="3" name="Εικόνα 2">
            <a:extLst>
              <a:ext uri="{FF2B5EF4-FFF2-40B4-BE49-F238E27FC236}">
                <a16:creationId xmlns:a16="http://schemas.microsoft.com/office/drawing/2014/main" id="{61C97277-255D-444C-9B38-E15BD8447D2D}"/>
              </a:ext>
            </a:extLst>
          </p:cNvPr>
          <p:cNvPicPr>
            <a:picLocks noChangeAspect="1"/>
          </p:cNvPicPr>
          <p:nvPr/>
        </p:nvPicPr>
        <p:blipFill>
          <a:blip r:embed="rId7"/>
          <a:stretch>
            <a:fillRect/>
          </a:stretch>
        </p:blipFill>
        <p:spPr>
          <a:xfrm>
            <a:off x="1016909" y="2068342"/>
            <a:ext cx="2432044" cy="1340977"/>
          </a:xfrm>
          <a:prstGeom prst="rect">
            <a:avLst/>
          </a:prstGeom>
        </p:spPr>
      </p:pic>
      <p:pic>
        <p:nvPicPr>
          <p:cNvPr id="16" name="Εικόνα 15">
            <a:extLst>
              <a:ext uri="{FF2B5EF4-FFF2-40B4-BE49-F238E27FC236}">
                <a16:creationId xmlns:a16="http://schemas.microsoft.com/office/drawing/2014/main" id="{07E76AC5-6878-7C0F-8ACB-5F58D1B533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21" name="Ομάδα 20">
            <a:extLst>
              <a:ext uri="{FF2B5EF4-FFF2-40B4-BE49-F238E27FC236}">
                <a16:creationId xmlns:a16="http://schemas.microsoft.com/office/drawing/2014/main" id="{74C814DB-B831-D940-C7A6-978B0EB74567}"/>
              </a:ext>
            </a:extLst>
          </p:cNvPr>
          <p:cNvGrpSpPr>
            <a:grpSpLocks noChangeAspect="1"/>
          </p:cNvGrpSpPr>
          <p:nvPr/>
        </p:nvGrpSpPr>
        <p:grpSpPr>
          <a:xfrm>
            <a:off x="8766927" y="6093766"/>
            <a:ext cx="2908072" cy="612132"/>
            <a:chOff x="250086" y="5655639"/>
            <a:chExt cx="3471619" cy="730755"/>
          </a:xfrm>
        </p:grpSpPr>
        <p:pic>
          <p:nvPicPr>
            <p:cNvPr id="23" name="Εικόνα 22">
              <a:extLst>
                <a:ext uri="{FF2B5EF4-FFF2-40B4-BE49-F238E27FC236}">
                  <a16:creationId xmlns:a16="http://schemas.microsoft.com/office/drawing/2014/main" id="{A0F042DB-AC6F-5AEC-6278-DCBF901B4B56}"/>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4" name="Εικόνα 23">
              <a:extLst>
                <a:ext uri="{FF2B5EF4-FFF2-40B4-BE49-F238E27FC236}">
                  <a16:creationId xmlns:a16="http://schemas.microsoft.com/office/drawing/2014/main" id="{4098F28F-7D89-D349-3853-81793348A4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5" name="Picture 5">
              <a:extLst>
                <a:ext uri="{FF2B5EF4-FFF2-40B4-BE49-F238E27FC236}">
                  <a16:creationId xmlns:a16="http://schemas.microsoft.com/office/drawing/2014/main" id="{DCFEA13A-FF8C-4A07-DA1D-00DF4DBCEB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Εικόνα 26">
              <a:extLst>
                <a:ext uri="{FF2B5EF4-FFF2-40B4-BE49-F238E27FC236}">
                  <a16:creationId xmlns:a16="http://schemas.microsoft.com/office/drawing/2014/main" id="{BF65F6C9-706C-C0CC-01B1-1EA9FC780A2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63759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5105918"/>
            <a:ext cx="11439144" cy="830997"/>
          </a:xfrm>
          <a:prstGeom prst="rect">
            <a:avLst/>
          </a:prstGeom>
          <a:noFill/>
        </p:spPr>
        <p:txBody>
          <a:bodyPr wrap="square">
            <a:spAutoFit/>
          </a:bodyPr>
          <a:lstStyle/>
          <a:p>
            <a:pPr marL="171450" indent="-171450">
              <a:buFont typeface="Arial" panose="020B0604020202020204" pitchFamily="34" charset="0"/>
              <a:buChar char="•"/>
            </a:pPr>
            <a:r>
              <a:rPr lang="el-GR" sz="1200" dirty="0" err="1"/>
              <a:t>Supporting</a:t>
            </a:r>
            <a:r>
              <a:rPr lang="el-GR" sz="1200" dirty="0"/>
              <a:t> </a:t>
            </a:r>
            <a:r>
              <a:rPr lang="el-GR" sz="1200" dirty="0" err="1"/>
              <a:t>local</a:t>
            </a:r>
            <a:r>
              <a:rPr lang="el-GR" sz="1200" dirty="0"/>
              <a:t> </a:t>
            </a:r>
            <a:r>
              <a:rPr lang="el-GR" sz="1200" dirty="0" err="1"/>
              <a:t>entrepreneurship</a:t>
            </a:r>
            <a:r>
              <a:rPr lang="el-GR" sz="1200" dirty="0"/>
              <a:t> and </a:t>
            </a:r>
            <a:r>
              <a:rPr lang="el-GR" sz="1200" dirty="0" err="1"/>
              <a:t>promoting</a:t>
            </a:r>
            <a:r>
              <a:rPr lang="el-GR" sz="1200" dirty="0"/>
              <a:t> </a:t>
            </a:r>
            <a:r>
              <a:rPr lang="el-GR" sz="1200" dirty="0" err="1"/>
              <a:t>local</a:t>
            </a:r>
            <a:r>
              <a:rPr lang="el-GR" sz="1200" dirty="0"/>
              <a:t> </a:t>
            </a:r>
            <a:r>
              <a:rPr lang="el-GR" sz="1200" dirty="0" err="1"/>
              <a:t>identity</a:t>
            </a:r>
            <a:r>
              <a:rPr lang="el-GR" sz="1200" dirty="0"/>
              <a:t>.</a:t>
            </a:r>
            <a:endParaRPr lang="en-US" sz="1200" dirty="0"/>
          </a:p>
          <a:p>
            <a:pPr marL="171450" indent="-171450">
              <a:buFont typeface="Arial" panose="020B0604020202020204" pitchFamily="34" charset="0"/>
              <a:buChar char="•"/>
            </a:pPr>
            <a:r>
              <a:rPr lang="el-GR" sz="1200" dirty="0" err="1"/>
              <a:t>Promoting</a:t>
            </a:r>
            <a:r>
              <a:rPr lang="el-GR" sz="1200" dirty="0"/>
              <a:t> </a:t>
            </a:r>
            <a:r>
              <a:rPr lang="el-GR" sz="1200" dirty="0" err="1"/>
              <a:t>participation</a:t>
            </a:r>
            <a:r>
              <a:rPr lang="el-GR" sz="1200" dirty="0"/>
              <a:t>, </a:t>
            </a:r>
            <a:r>
              <a:rPr lang="el-GR" sz="1200" dirty="0" err="1"/>
              <a:t>cooperation</a:t>
            </a:r>
            <a:r>
              <a:rPr lang="el-GR" sz="1200" dirty="0"/>
              <a:t>, </a:t>
            </a:r>
            <a:r>
              <a:rPr lang="el-GR" sz="1200" dirty="0" err="1"/>
              <a:t>networking</a:t>
            </a:r>
            <a:r>
              <a:rPr lang="el-GR" sz="1200" dirty="0"/>
              <a:t> and </a:t>
            </a:r>
            <a:r>
              <a:rPr lang="el-GR" sz="1200" dirty="0" err="1"/>
              <a:t>exchange</a:t>
            </a:r>
            <a:r>
              <a:rPr lang="el-GR" sz="1200" dirty="0"/>
              <a:t> of </a:t>
            </a:r>
            <a:r>
              <a:rPr lang="el-GR" sz="1200" dirty="0" err="1"/>
              <a:t>know-how</a:t>
            </a:r>
            <a:r>
              <a:rPr lang="el-GR" sz="1200" dirty="0"/>
              <a:t> </a:t>
            </a:r>
            <a:r>
              <a:rPr lang="el-GR" sz="1200" dirty="0" err="1"/>
              <a:t>between</a:t>
            </a:r>
            <a:r>
              <a:rPr lang="el-GR" sz="1200" dirty="0"/>
              <a:t> </a:t>
            </a:r>
            <a:r>
              <a:rPr lang="el-GR" sz="1200" dirty="0" err="1"/>
              <a:t>different</a:t>
            </a:r>
            <a:r>
              <a:rPr lang="el-GR" sz="1200" dirty="0"/>
              <a:t> </a:t>
            </a:r>
            <a:r>
              <a:rPr lang="el-GR" sz="1200" dirty="0" err="1"/>
              <a:t>regions</a:t>
            </a:r>
            <a:r>
              <a:rPr lang="el-GR" sz="1200" dirty="0"/>
              <a:t> and </a:t>
            </a:r>
            <a:r>
              <a:rPr lang="el-GR" sz="1200" dirty="0" err="1"/>
              <a:t>partners</a:t>
            </a:r>
            <a:r>
              <a:rPr lang="en-US" sz="1200" dirty="0"/>
              <a:t>.</a:t>
            </a:r>
            <a:r>
              <a:rPr lang="el-GR" sz="1200" dirty="0"/>
              <a:t> </a:t>
            </a:r>
            <a:endParaRPr lang="en-US" sz="1200" dirty="0"/>
          </a:p>
          <a:p>
            <a:pPr marL="171450" indent="-171450">
              <a:buFont typeface="Arial" panose="020B0604020202020204" pitchFamily="34" charset="0"/>
              <a:buChar char="•"/>
            </a:pPr>
            <a:r>
              <a:rPr lang="el-GR" sz="1200" dirty="0" err="1"/>
              <a:t>Improving</a:t>
            </a:r>
            <a:r>
              <a:rPr lang="el-GR" sz="1200" dirty="0"/>
              <a:t> the </a:t>
            </a:r>
            <a:r>
              <a:rPr lang="el-GR" sz="1200" dirty="0" err="1"/>
              <a:t>living</a:t>
            </a:r>
            <a:r>
              <a:rPr lang="el-GR" sz="1200" dirty="0"/>
              <a:t> </a:t>
            </a:r>
            <a:r>
              <a:rPr lang="el-GR" sz="1200" dirty="0" err="1"/>
              <a:t>conditions</a:t>
            </a:r>
            <a:r>
              <a:rPr lang="el-GR" sz="1200" dirty="0"/>
              <a:t> and </a:t>
            </a:r>
            <a:r>
              <a:rPr lang="el-GR" sz="1200" dirty="0" err="1"/>
              <a:t>quality</a:t>
            </a:r>
            <a:r>
              <a:rPr lang="el-GR" sz="1200" dirty="0"/>
              <a:t> of </a:t>
            </a:r>
            <a:r>
              <a:rPr lang="el-GR" sz="1200" dirty="0" err="1"/>
              <a:t>life</a:t>
            </a:r>
            <a:r>
              <a:rPr lang="el-GR" sz="1200" dirty="0"/>
              <a:t> of the </a:t>
            </a:r>
            <a:r>
              <a:rPr lang="el-GR" sz="1200" dirty="0" err="1"/>
              <a:t>local</a:t>
            </a:r>
            <a:r>
              <a:rPr lang="el-GR" sz="1200" dirty="0"/>
              <a:t> </a:t>
            </a:r>
            <a:r>
              <a:rPr lang="el-GR" sz="1200" dirty="0" err="1"/>
              <a:t>population</a:t>
            </a:r>
            <a:r>
              <a:rPr lang="el-GR" sz="1200" dirty="0"/>
              <a:t>. </a:t>
            </a:r>
            <a:endParaRPr lang="en-US" sz="1200" dirty="0"/>
          </a:p>
          <a:p>
            <a:pPr marL="171450" indent="-171450">
              <a:buFont typeface="Arial" panose="020B0604020202020204" pitchFamily="34" charset="0"/>
              <a:buChar char="•"/>
            </a:pPr>
            <a:r>
              <a:rPr lang="el-GR" sz="1200" dirty="0" err="1"/>
              <a:t>Enhancing</a:t>
            </a:r>
            <a:r>
              <a:rPr lang="el-GR" sz="1200" dirty="0"/>
              <a:t> </a:t>
            </a:r>
            <a:r>
              <a:rPr lang="el-GR" sz="1200" dirty="0" err="1"/>
              <a:t>actions</a:t>
            </a:r>
            <a:r>
              <a:rPr lang="el-GR" sz="1200" dirty="0"/>
              <a:t> and </a:t>
            </a:r>
            <a:r>
              <a:rPr lang="el-GR" sz="1200" dirty="0" err="1"/>
              <a:t>interventions</a:t>
            </a:r>
            <a:r>
              <a:rPr lang="el-GR" sz="1200" dirty="0"/>
              <a:t> for the </a:t>
            </a:r>
            <a:r>
              <a:rPr lang="el-GR" sz="1200" dirty="0" err="1"/>
              <a:t>environment</a:t>
            </a:r>
            <a:r>
              <a:rPr lang="el-GR" sz="1200" dirty="0"/>
              <a:t> and </a:t>
            </a:r>
            <a:r>
              <a:rPr lang="el-GR" sz="1200" dirty="0" err="1"/>
              <a:t>climate</a:t>
            </a:r>
            <a:r>
              <a:rPr lang="el-GR" sz="1200" dirty="0"/>
              <a:t> </a:t>
            </a:r>
            <a:r>
              <a:rPr lang="el-GR" sz="1200" dirty="0" err="1"/>
              <a:t>change</a:t>
            </a:r>
            <a:r>
              <a:rPr lang="el-GR" sz="1200" dirty="0"/>
              <a:t>.</a:t>
            </a:r>
            <a:endParaRPr lang="en-US" sz="1200" dirty="0"/>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pic>
        <p:nvPicPr>
          <p:cNvPr id="9" name="Εικόνα 8">
            <a:extLst>
              <a:ext uri="{FF2B5EF4-FFF2-40B4-BE49-F238E27FC236}">
                <a16:creationId xmlns:a16="http://schemas.microsoft.com/office/drawing/2014/main" id="{5145327B-3F0B-A0D1-788A-F05B4930E6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078" y="674848"/>
            <a:ext cx="3752850" cy="36195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646209"/>
            <a:ext cx="11439144" cy="276999"/>
          </a:xfrm>
          <a:prstGeom prst="rect">
            <a:avLst/>
          </a:prstGeom>
          <a:noFill/>
        </p:spPr>
        <p:txBody>
          <a:bodyPr wrap="square">
            <a:spAutoFit/>
          </a:bodyPr>
          <a:lstStyle/>
          <a:p>
            <a:r>
              <a:rPr lang="en-US" sz="1200" b="1" dirty="0">
                <a:solidFill>
                  <a:srgbClr val="6565FF"/>
                </a:solidFill>
              </a:rPr>
              <a:t>ATTICA ISLANDS NETWORK</a:t>
            </a:r>
          </a:p>
        </p:txBody>
      </p:sp>
      <p:grpSp>
        <p:nvGrpSpPr>
          <p:cNvPr id="15" name="Ομάδα 14">
            <a:extLst>
              <a:ext uri="{FF2B5EF4-FFF2-40B4-BE49-F238E27FC236}">
                <a16:creationId xmlns:a16="http://schemas.microsoft.com/office/drawing/2014/main" id="{58FE2A3B-D299-8A69-B906-46A7866AC7C4}"/>
              </a:ext>
            </a:extLst>
          </p:cNvPr>
          <p:cNvGrpSpPr>
            <a:grpSpLocks noChangeAspect="1"/>
          </p:cNvGrpSpPr>
          <p:nvPr/>
        </p:nvGrpSpPr>
        <p:grpSpPr>
          <a:xfrm>
            <a:off x="8766927" y="6093766"/>
            <a:ext cx="2908072" cy="612132"/>
            <a:chOff x="250086" y="5655639"/>
            <a:chExt cx="3471619" cy="730755"/>
          </a:xfrm>
        </p:grpSpPr>
        <p:pic>
          <p:nvPicPr>
            <p:cNvPr id="16" name="Εικόνα 15">
              <a:extLst>
                <a:ext uri="{FF2B5EF4-FFF2-40B4-BE49-F238E27FC236}">
                  <a16:creationId xmlns:a16="http://schemas.microsoft.com/office/drawing/2014/main" id="{BED08CE5-2914-D519-F092-F805A42BEA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7" name="Εικόνα 16">
              <a:extLst>
                <a:ext uri="{FF2B5EF4-FFF2-40B4-BE49-F238E27FC236}">
                  <a16:creationId xmlns:a16="http://schemas.microsoft.com/office/drawing/2014/main" id="{0E07D401-7DA1-B697-BB38-D63A162DB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8" name="Picture 5">
              <a:extLst>
                <a:ext uri="{FF2B5EF4-FFF2-40B4-BE49-F238E27FC236}">
                  <a16:creationId xmlns:a16="http://schemas.microsoft.com/office/drawing/2014/main" id="{4E4E233D-6DDC-EC4C-04D4-37418839D6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Εικόνα 18">
              <a:extLst>
                <a:ext uri="{FF2B5EF4-FFF2-40B4-BE49-F238E27FC236}">
                  <a16:creationId xmlns:a16="http://schemas.microsoft.com/office/drawing/2014/main" id="{FD9FAB02-3F62-4D03-36A4-50FBB98D716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3296450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A222EE38-9AFA-E591-9D77-9C4F2A3F0F51}"/>
              </a:ext>
            </a:extLst>
          </p:cNvPr>
          <p:cNvPicPr>
            <a:picLocks noChangeAspect="1"/>
          </p:cNvPicPr>
          <p:nvPr/>
        </p:nvPicPr>
        <p:blipFill>
          <a:blip r:embed="rId2"/>
          <a:stretch>
            <a:fillRect/>
          </a:stretch>
        </p:blipFill>
        <p:spPr>
          <a:xfrm>
            <a:off x="5986021" y="821462"/>
            <a:ext cx="5508396" cy="41312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E623C040-1059-2521-37C9-35A2EB3410AA}"/>
              </a:ext>
            </a:extLst>
          </p:cNvPr>
          <p:cNvPicPr>
            <a:picLocks noChangeAspect="1"/>
          </p:cNvPicPr>
          <p:nvPr/>
        </p:nvPicPr>
        <p:blipFill>
          <a:blip r:embed="rId3"/>
          <a:stretch>
            <a:fillRect/>
          </a:stretch>
        </p:blipFill>
        <p:spPr>
          <a:xfrm>
            <a:off x="697583" y="2790333"/>
            <a:ext cx="5965795" cy="3502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a:extLst>
              <a:ext uri="{FF2B5EF4-FFF2-40B4-BE49-F238E27FC236}">
                <a16:creationId xmlns:a16="http://schemas.microsoft.com/office/drawing/2014/main" id="{4A4FCF1D-769B-6293-A6F6-779273C0E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7" name="Ομάδα 6">
            <a:extLst>
              <a:ext uri="{FF2B5EF4-FFF2-40B4-BE49-F238E27FC236}">
                <a16:creationId xmlns:a16="http://schemas.microsoft.com/office/drawing/2014/main" id="{25FE6208-D5A1-6FBF-A690-E3858E372073}"/>
              </a:ext>
            </a:extLst>
          </p:cNvPr>
          <p:cNvGrpSpPr>
            <a:grpSpLocks noChangeAspect="1"/>
          </p:cNvGrpSpPr>
          <p:nvPr/>
        </p:nvGrpSpPr>
        <p:grpSpPr>
          <a:xfrm>
            <a:off x="8766927" y="6093766"/>
            <a:ext cx="2908072" cy="612132"/>
            <a:chOff x="250086" y="5655639"/>
            <a:chExt cx="3471619" cy="730755"/>
          </a:xfrm>
        </p:grpSpPr>
        <p:pic>
          <p:nvPicPr>
            <p:cNvPr id="8" name="Εικόνα 7">
              <a:extLst>
                <a:ext uri="{FF2B5EF4-FFF2-40B4-BE49-F238E27FC236}">
                  <a16:creationId xmlns:a16="http://schemas.microsoft.com/office/drawing/2014/main" id="{7D7169B4-F6AE-017D-75A0-C568D15878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9" name="Εικόνα 8">
              <a:extLst>
                <a:ext uri="{FF2B5EF4-FFF2-40B4-BE49-F238E27FC236}">
                  <a16:creationId xmlns:a16="http://schemas.microsoft.com/office/drawing/2014/main" id="{98B9BBD8-C182-E4AE-D8B7-38F6BAA335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0" name="Picture 5">
              <a:extLst>
                <a:ext uri="{FF2B5EF4-FFF2-40B4-BE49-F238E27FC236}">
                  <a16:creationId xmlns:a16="http://schemas.microsoft.com/office/drawing/2014/main" id="{0DF2C341-0E60-9F45-D198-DF17D99924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0">
              <a:extLst>
                <a:ext uri="{FF2B5EF4-FFF2-40B4-BE49-F238E27FC236}">
                  <a16:creationId xmlns:a16="http://schemas.microsoft.com/office/drawing/2014/main" id="{0ECA0324-F478-1495-ADFF-20B96928348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410707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5105918"/>
            <a:ext cx="11439144" cy="1015663"/>
          </a:xfrm>
          <a:prstGeom prst="rect">
            <a:avLst/>
          </a:prstGeom>
          <a:noFill/>
        </p:spPr>
        <p:txBody>
          <a:bodyPr wrap="square">
            <a:spAutoFit/>
          </a:bodyPr>
          <a:lstStyle/>
          <a:p>
            <a:pPr marL="171450" indent="-171450">
              <a:buFont typeface="Arial" panose="020B0604020202020204" pitchFamily="34" charset="0"/>
              <a:buChar char="•"/>
            </a:pPr>
            <a:r>
              <a:rPr lang="en-US" sz="1200" dirty="0"/>
              <a:t>The scientific and technical support of the Local Authorities. and their associations (</a:t>
            </a:r>
            <a:r>
              <a:rPr lang="en-US" sz="1200" dirty="0" err="1"/>
              <a:t>eg</a:t>
            </a:r>
            <a:r>
              <a:rPr lang="en-US" sz="1200" dirty="0"/>
              <a:t> KEDKE, HSY, TEDK, etc.) and the decentralized state administration.</a:t>
            </a:r>
          </a:p>
          <a:p>
            <a:pPr marL="171450" indent="-171450">
              <a:buFont typeface="Arial" panose="020B0604020202020204" pitchFamily="34" charset="0"/>
              <a:buChar char="•"/>
            </a:pPr>
            <a:r>
              <a:rPr lang="en-US" sz="1200" dirty="0"/>
              <a:t>The promotion of the business, economic and generally sustainable development of the Local Authorities of the Peloponnese Region, </a:t>
            </a:r>
            <a:r>
              <a:rPr lang="en-US" sz="1200" dirty="0" err="1"/>
              <a:t>ie</a:t>
            </a:r>
            <a:r>
              <a:rPr lang="en-US" sz="1200" dirty="0"/>
              <a:t> the Prefectures of Arcadia, Argolis, Laconia, </a:t>
            </a:r>
            <a:r>
              <a:rPr lang="en-US" sz="1200" dirty="0" err="1"/>
              <a:t>Messinia</a:t>
            </a:r>
            <a:r>
              <a:rPr lang="en-US" sz="1200" dirty="0"/>
              <a:t> and Corinth.</a:t>
            </a:r>
          </a:p>
          <a:p>
            <a:pPr marL="171450" indent="-171450">
              <a:buFont typeface="Arial" panose="020B0604020202020204" pitchFamily="34" charset="0"/>
              <a:buChar char="•"/>
            </a:pPr>
            <a:r>
              <a:rPr lang="en-US" sz="1200" dirty="0"/>
              <a:t>The development of environmental protection activities.</a:t>
            </a:r>
          </a:p>
          <a:p>
            <a:pPr marL="171450" indent="-171450">
              <a:buFont typeface="Arial" panose="020B0604020202020204" pitchFamily="34" charset="0"/>
              <a:buChar char="•"/>
            </a:pPr>
            <a:r>
              <a:rPr lang="en-US" sz="1200" dirty="0"/>
              <a:t>Its participation in programs and the implementation of relevant policies at the inter-municipal level or in a wider geographical area.</a:t>
            </a:r>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749285"/>
            <a:ext cx="11439144" cy="276999"/>
          </a:xfrm>
          <a:prstGeom prst="rect">
            <a:avLst/>
          </a:prstGeom>
          <a:noFill/>
        </p:spPr>
        <p:txBody>
          <a:bodyPr wrap="square">
            <a:spAutoFit/>
          </a:bodyPr>
          <a:lstStyle/>
          <a:p>
            <a:r>
              <a:rPr lang="en-US" sz="1200" b="1" dirty="0">
                <a:solidFill>
                  <a:srgbClr val="6565FF"/>
                </a:solidFill>
              </a:rPr>
              <a:t>PARNONAS</a:t>
            </a:r>
          </a:p>
        </p:txBody>
      </p:sp>
      <p:pic>
        <p:nvPicPr>
          <p:cNvPr id="3" name="Εικόνα 2">
            <a:extLst>
              <a:ext uri="{FF2B5EF4-FFF2-40B4-BE49-F238E27FC236}">
                <a16:creationId xmlns:a16="http://schemas.microsoft.com/office/drawing/2014/main" id="{408C3254-FC04-D47A-4751-54925C913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546" y="1045372"/>
            <a:ext cx="3781425" cy="3457489"/>
          </a:xfrm>
          <a:prstGeom prst="rect">
            <a:avLst/>
          </a:prstGeom>
        </p:spPr>
      </p:pic>
      <p:pic>
        <p:nvPicPr>
          <p:cNvPr id="11" name="Εικόνα 10">
            <a:extLst>
              <a:ext uri="{FF2B5EF4-FFF2-40B4-BE49-F238E27FC236}">
                <a16:creationId xmlns:a16="http://schemas.microsoft.com/office/drawing/2014/main" id="{25E68618-5273-F9FC-5C9A-21AED7478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9385" y="624096"/>
            <a:ext cx="3699912" cy="4125189"/>
          </a:xfrm>
          <a:prstGeom prst="rect">
            <a:avLst/>
          </a:prstGeom>
        </p:spPr>
      </p:pic>
      <p:grpSp>
        <p:nvGrpSpPr>
          <p:cNvPr id="15" name="Ομάδα 14">
            <a:extLst>
              <a:ext uri="{FF2B5EF4-FFF2-40B4-BE49-F238E27FC236}">
                <a16:creationId xmlns:a16="http://schemas.microsoft.com/office/drawing/2014/main" id="{8D7797DC-6D33-D4FE-9F99-9ABCD000651A}"/>
              </a:ext>
            </a:extLst>
          </p:cNvPr>
          <p:cNvGrpSpPr>
            <a:grpSpLocks noChangeAspect="1"/>
          </p:cNvGrpSpPr>
          <p:nvPr/>
        </p:nvGrpSpPr>
        <p:grpSpPr>
          <a:xfrm>
            <a:off x="8766927" y="6093766"/>
            <a:ext cx="2908072" cy="612132"/>
            <a:chOff x="250086" y="5655639"/>
            <a:chExt cx="3471619" cy="730755"/>
          </a:xfrm>
        </p:grpSpPr>
        <p:pic>
          <p:nvPicPr>
            <p:cNvPr id="16" name="Εικόνα 15">
              <a:extLst>
                <a:ext uri="{FF2B5EF4-FFF2-40B4-BE49-F238E27FC236}">
                  <a16:creationId xmlns:a16="http://schemas.microsoft.com/office/drawing/2014/main" id="{19DCD80F-0260-87AB-3641-B8898886AF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7" name="Εικόνα 16">
              <a:extLst>
                <a:ext uri="{FF2B5EF4-FFF2-40B4-BE49-F238E27FC236}">
                  <a16:creationId xmlns:a16="http://schemas.microsoft.com/office/drawing/2014/main" id="{90A7D394-B41C-8347-E1FC-A85F7D4F9B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8" name="Picture 5">
              <a:extLst>
                <a:ext uri="{FF2B5EF4-FFF2-40B4-BE49-F238E27FC236}">
                  <a16:creationId xmlns:a16="http://schemas.microsoft.com/office/drawing/2014/main" id="{8C7C1E85-3D3E-6EF9-CECA-80D7EEECEF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Εικόνα 18">
              <a:extLst>
                <a:ext uri="{FF2B5EF4-FFF2-40B4-BE49-F238E27FC236}">
                  <a16:creationId xmlns:a16="http://schemas.microsoft.com/office/drawing/2014/main" id="{AA1A25E0-E396-B18A-ABF8-09D7F664611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3900892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671D3187-E501-652D-2E40-B498C75CB7DC}"/>
              </a:ext>
            </a:extLst>
          </p:cNvPr>
          <p:cNvPicPr>
            <a:picLocks noChangeAspect="1"/>
          </p:cNvPicPr>
          <p:nvPr/>
        </p:nvPicPr>
        <p:blipFill>
          <a:blip r:embed="rId2"/>
          <a:stretch>
            <a:fillRect/>
          </a:stretch>
        </p:blipFill>
        <p:spPr>
          <a:xfrm>
            <a:off x="610179" y="1951727"/>
            <a:ext cx="7555821" cy="4251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6971B77F-67F4-FF1D-DB33-E8BB542180F9}"/>
              </a:ext>
            </a:extLst>
          </p:cNvPr>
          <p:cNvPicPr>
            <a:picLocks noChangeAspect="1"/>
          </p:cNvPicPr>
          <p:nvPr/>
        </p:nvPicPr>
        <p:blipFill>
          <a:blip r:embed="rId3"/>
          <a:stretch>
            <a:fillRect/>
          </a:stretch>
        </p:blipFill>
        <p:spPr>
          <a:xfrm>
            <a:off x="6800271" y="503082"/>
            <a:ext cx="4781550" cy="3267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a:extLst>
              <a:ext uri="{FF2B5EF4-FFF2-40B4-BE49-F238E27FC236}">
                <a16:creationId xmlns:a16="http://schemas.microsoft.com/office/drawing/2014/main" id="{D8A9A357-94B4-7F79-F65D-F09DAB85B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7" name="Ομάδα 6">
            <a:extLst>
              <a:ext uri="{FF2B5EF4-FFF2-40B4-BE49-F238E27FC236}">
                <a16:creationId xmlns:a16="http://schemas.microsoft.com/office/drawing/2014/main" id="{9B5781E3-C1A7-7618-20A8-F8732C3E0440}"/>
              </a:ext>
            </a:extLst>
          </p:cNvPr>
          <p:cNvGrpSpPr>
            <a:grpSpLocks noChangeAspect="1"/>
          </p:cNvGrpSpPr>
          <p:nvPr/>
        </p:nvGrpSpPr>
        <p:grpSpPr>
          <a:xfrm>
            <a:off x="8766927" y="6093766"/>
            <a:ext cx="2908072" cy="612132"/>
            <a:chOff x="250086" y="5655639"/>
            <a:chExt cx="3471619" cy="730755"/>
          </a:xfrm>
        </p:grpSpPr>
        <p:pic>
          <p:nvPicPr>
            <p:cNvPr id="8" name="Εικόνα 7">
              <a:extLst>
                <a:ext uri="{FF2B5EF4-FFF2-40B4-BE49-F238E27FC236}">
                  <a16:creationId xmlns:a16="http://schemas.microsoft.com/office/drawing/2014/main" id="{90F3CDF6-2C67-5201-9442-0262CDA77B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9" name="Εικόνα 8">
              <a:extLst>
                <a:ext uri="{FF2B5EF4-FFF2-40B4-BE49-F238E27FC236}">
                  <a16:creationId xmlns:a16="http://schemas.microsoft.com/office/drawing/2014/main" id="{B4A06D8C-3C11-AFF8-615B-AA0684525F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0" name="Picture 5">
              <a:extLst>
                <a:ext uri="{FF2B5EF4-FFF2-40B4-BE49-F238E27FC236}">
                  <a16:creationId xmlns:a16="http://schemas.microsoft.com/office/drawing/2014/main" id="{20BD0CA4-1787-EAC0-A801-FF9EE80B4C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0">
              <a:extLst>
                <a:ext uri="{FF2B5EF4-FFF2-40B4-BE49-F238E27FC236}">
                  <a16:creationId xmlns:a16="http://schemas.microsoft.com/office/drawing/2014/main" id="{BC19C169-7C38-EFDE-77AA-33B055F2765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329011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5105918"/>
            <a:ext cx="11439144" cy="1200329"/>
          </a:xfrm>
          <a:prstGeom prst="rect">
            <a:avLst/>
          </a:prstGeom>
          <a:noFill/>
        </p:spPr>
        <p:txBody>
          <a:bodyPr wrap="square">
            <a:spAutoFit/>
          </a:bodyPr>
          <a:lstStyle/>
          <a:p>
            <a:pPr marL="171450" indent="-171450">
              <a:buFont typeface="Arial" panose="020B0604020202020204" pitchFamily="34" charset="0"/>
              <a:buChar char="•"/>
            </a:pPr>
            <a:r>
              <a:rPr lang="en-US" sz="1200" dirty="0"/>
              <a:t>Enhancing entrepreneurship in all sectors of the local economy with emphasis on creating added value in the agri-food sector. </a:t>
            </a:r>
          </a:p>
          <a:p>
            <a:pPr marL="171450" indent="-171450">
              <a:buFont typeface="Arial" panose="020B0604020202020204" pitchFamily="34" charset="0"/>
              <a:buChar char="•"/>
            </a:pPr>
            <a:r>
              <a:rPr lang="en-US" sz="1200" dirty="0"/>
              <a:t>Strengthening the "blue economy".</a:t>
            </a:r>
          </a:p>
          <a:p>
            <a:pPr marL="171450" indent="-171450">
              <a:buFont typeface="Arial" panose="020B0604020202020204" pitchFamily="34" charset="0"/>
              <a:buChar char="•"/>
            </a:pPr>
            <a:r>
              <a:rPr lang="en-US" sz="1200" dirty="0"/>
              <a:t>Upgrading the quality of life and improving the attractiveness of the area.</a:t>
            </a:r>
          </a:p>
          <a:p>
            <a:pPr marL="171450" indent="-171450">
              <a:buFont typeface="Arial" panose="020B0604020202020204" pitchFamily="34" charset="0"/>
              <a:buChar char="•"/>
            </a:pPr>
            <a:r>
              <a:rPr lang="en-US" sz="1200" dirty="0"/>
              <a:t>Innovative design through collaboration and networking.</a:t>
            </a:r>
          </a:p>
          <a:p>
            <a:pPr marL="171450" indent="-171450">
              <a:buFont typeface="Arial" panose="020B0604020202020204" pitchFamily="34" charset="0"/>
              <a:buChar char="•"/>
            </a:pPr>
            <a:r>
              <a:rPr lang="en-US" sz="1200" dirty="0"/>
              <a:t>Development of a distinct and competitive tourism product.</a:t>
            </a:r>
          </a:p>
          <a:p>
            <a:pPr marL="171450" indent="-171450">
              <a:buFont typeface="Arial" panose="020B0604020202020204" pitchFamily="34" charset="0"/>
              <a:buChar char="•"/>
            </a:pPr>
            <a:r>
              <a:rPr lang="en-US" sz="1200" dirty="0"/>
              <a:t>Protection and promotion of the natural and man-made environment.</a:t>
            </a:r>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646209"/>
            <a:ext cx="11439144" cy="276999"/>
          </a:xfrm>
          <a:prstGeom prst="rect">
            <a:avLst/>
          </a:prstGeom>
          <a:noFill/>
        </p:spPr>
        <p:txBody>
          <a:bodyPr wrap="square">
            <a:spAutoFit/>
          </a:bodyPr>
          <a:lstStyle/>
          <a:p>
            <a:r>
              <a:rPr lang="en-US" sz="1200" b="1" dirty="0">
                <a:solidFill>
                  <a:srgbClr val="6565FF"/>
                </a:solidFill>
              </a:rPr>
              <a:t>KAVALA</a:t>
            </a:r>
          </a:p>
        </p:txBody>
      </p:sp>
      <p:pic>
        <p:nvPicPr>
          <p:cNvPr id="4" name="Εικόνα 3">
            <a:extLst>
              <a:ext uri="{FF2B5EF4-FFF2-40B4-BE49-F238E27FC236}">
                <a16:creationId xmlns:a16="http://schemas.microsoft.com/office/drawing/2014/main" id="{986D0F16-7125-7E25-C5B8-ED1B6568C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425" y="859154"/>
            <a:ext cx="3867150" cy="3695700"/>
          </a:xfrm>
          <a:prstGeom prst="rect">
            <a:avLst/>
          </a:prstGeom>
        </p:spPr>
      </p:pic>
      <p:grpSp>
        <p:nvGrpSpPr>
          <p:cNvPr id="14" name="Ομάδα 13">
            <a:extLst>
              <a:ext uri="{FF2B5EF4-FFF2-40B4-BE49-F238E27FC236}">
                <a16:creationId xmlns:a16="http://schemas.microsoft.com/office/drawing/2014/main" id="{6F380752-BC7D-FC75-AD4F-53F1D253A2EF}"/>
              </a:ext>
            </a:extLst>
          </p:cNvPr>
          <p:cNvGrpSpPr>
            <a:grpSpLocks noChangeAspect="1"/>
          </p:cNvGrpSpPr>
          <p:nvPr/>
        </p:nvGrpSpPr>
        <p:grpSpPr>
          <a:xfrm>
            <a:off x="8766927" y="6093766"/>
            <a:ext cx="2908072" cy="612132"/>
            <a:chOff x="250086" y="5655639"/>
            <a:chExt cx="3471619" cy="730755"/>
          </a:xfrm>
        </p:grpSpPr>
        <p:pic>
          <p:nvPicPr>
            <p:cNvPr id="15" name="Εικόνα 14">
              <a:extLst>
                <a:ext uri="{FF2B5EF4-FFF2-40B4-BE49-F238E27FC236}">
                  <a16:creationId xmlns:a16="http://schemas.microsoft.com/office/drawing/2014/main" id="{305491D6-9443-4FC2-5FF1-B181901B8F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6" name="Εικόνα 15">
              <a:extLst>
                <a:ext uri="{FF2B5EF4-FFF2-40B4-BE49-F238E27FC236}">
                  <a16:creationId xmlns:a16="http://schemas.microsoft.com/office/drawing/2014/main" id="{83AEE498-1570-992B-1940-BA4AA94AB6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7" name="Picture 5">
              <a:extLst>
                <a:ext uri="{FF2B5EF4-FFF2-40B4-BE49-F238E27FC236}">
                  <a16:creationId xmlns:a16="http://schemas.microsoft.com/office/drawing/2014/main" id="{5503D79F-064F-D0B5-80CB-462D234149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Εικόνα 17">
              <a:extLst>
                <a:ext uri="{FF2B5EF4-FFF2-40B4-BE49-F238E27FC236}">
                  <a16:creationId xmlns:a16="http://schemas.microsoft.com/office/drawing/2014/main" id="{7D6ADD8D-773F-0D15-69B8-EB9B877AFBC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213781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a:extLst>
              <a:ext uri="{FF2B5EF4-FFF2-40B4-BE49-F238E27FC236}">
                <a16:creationId xmlns:a16="http://schemas.microsoft.com/office/drawing/2014/main" id="{6EF8BEE4-602A-4C62-A04E-60E4387BD1D2}"/>
              </a:ext>
            </a:extLst>
          </p:cNvPr>
          <p:cNvSpPr txBox="1"/>
          <p:nvPr/>
        </p:nvSpPr>
        <p:spPr>
          <a:xfrm>
            <a:off x="6404279" y="4035878"/>
            <a:ext cx="1445132" cy="461665"/>
          </a:xfrm>
          <a:prstGeom prst="rect">
            <a:avLst/>
          </a:prstGeom>
          <a:noFill/>
        </p:spPr>
        <p:txBody>
          <a:bodyPr wrap="square" rtlCol="0" anchor="ctr">
            <a:spAutoFit/>
          </a:bodyPr>
          <a:lstStyle/>
          <a:p>
            <a:pPr algn="ctr"/>
            <a:r>
              <a:rPr lang="en-US" sz="1200" dirty="0">
                <a:ea typeface="Times New Roman" panose="02020603050405020304" pitchFamily="18" charset="0"/>
                <a:cs typeface="Times New Roman" panose="02020603050405020304" pitchFamily="18" charset="0"/>
              </a:rPr>
              <a:t>Non-Profit Organization</a:t>
            </a:r>
            <a:endParaRPr lang="el-GR" sz="1200" b="1" i="1" dirty="0">
              <a:solidFill>
                <a:schemeClr val="bg1">
                  <a:lumMod val="50000"/>
                </a:schemeClr>
              </a:solidFill>
            </a:endParaRPr>
          </a:p>
        </p:txBody>
      </p:sp>
      <p:sp>
        <p:nvSpPr>
          <p:cNvPr id="62" name="TextBox 61">
            <a:extLst>
              <a:ext uri="{FF2B5EF4-FFF2-40B4-BE49-F238E27FC236}">
                <a16:creationId xmlns:a16="http://schemas.microsoft.com/office/drawing/2014/main" id="{2E539A39-C563-49E0-BF66-8DF6E983C769}"/>
              </a:ext>
            </a:extLst>
          </p:cNvPr>
          <p:cNvSpPr txBox="1"/>
          <p:nvPr/>
        </p:nvSpPr>
        <p:spPr>
          <a:xfrm>
            <a:off x="8499820" y="4035878"/>
            <a:ext cx="2285999" cy="461665"/>
          </a:xfrm>
          <a:prstGeom prst="rect">
            <a:avLst/>
          </a:prstGeom>
          <a:noFill/>
        </p:spPr>
        <p:txBody>
          <a:bodyPr wrap="square" rtlCol="0" anchor="ctr">
            <a:spAutoFit/>
          </a:bodyPr>
          <a:lstStyle>
            <a:defPPr>
              <a:defRPr lang="el-GR"/>
            </a:defPPr>
            <a:lvl1pPr algn="ctr">
              <a:defRPr sz="1200">
                <a:effectLst/>
                <a:ea typeface="Times New Roman" panose="02020603050405020304" pitchFamily="18" charset="0"/>
                <a:cs typeface="Times New Roman" panose="02020603050405020304" pitchFamily="18" charset="0"/>
              </a:defRPr>
            </a:lvl1pPr>
          </a:lstStyle>
          <a:p>
            <a:r>
              <a:rPr lang="en-US" dirty="0"/>
              <a:t>Public benefit and development purpose driven</a:t>
            </a:r>
            <a:endParaRPr lang="el-GR" dirty="0"/>
          </a:p>
        </p:txBody>
      </p:sp>
      <p:grpSp>
        <p:nvGrpSpPr>
          <p:cNvPr id="29" name="Ομάδα 28">
            <a:extLst>
              <a:ext uri="{FF2B5EF4-FFF2-40B4-BE49-F238E27FC236}">
                <a16:creationId xmlns:a16="http://schemas.microsoft.com/office/drawing/2014/main" id="{7AC099A0-843E-4E46-A123-AA968F942B31}"/>
              </a:ext>
            </a:extLst>
          </p:cNvPr>
          <p:cNvGrpSpPr/>
          <p:nvPr/>
        </p:nvGrpSpPr>
        <p:grpSpPr>
          <a:xfrm>
            <a:off x="6606980" y="2882308"/>
            <a:ext cx="3979841" cy="1065823"/>
            <a:chOff x="6606980" y="2882308"/>
            <a:chExt cx="3979841" cy="1065823"/>
          </a:xfrm>
        </p:grpSpPr>
        <p:sp>
          <p:nvSpPr>
            <p:cNvPr id="45" name="Οβάλ 44">
              <a:extLst>
                <a:ext uri="{FF2B5EF4-FFF2-40B4-BE49-F238E27FC236}">
                  <a16:creationId xmlns:a16="http://schemas.microsoft.com/office/drawing/2014/main" id="{2A8E89E9-82F3-4C49-8AB7-E0193288C1E3}"/>
                </a:ext>
              </a:extLst>
            </p:cNvPr>
            <p:cNvSpPr>
              <a:spLocks noChangeAspect="1"/>
            </p:cNvSpPr>
            <p:nvPr/>
          </p:nvSpPr>
          <p:spPr>
            <a:xfrm>
              <a:off x="6606980" y="2882308"/>
              <a:ext cx="1061238" cy="1061238"/>
            </a:xfrm>
            <a:prstGeom prst="ellipse">
              <a:avLst/>
            </a:prstGeom>
            <a:solidFill>
              <a:srgbClr val="38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53" name="Γραφικό 52" descr="Κτήριο">
              <a:extLst>
                <a:ext uri="{FF2B5EF4-FFF2-40B4-BE49-F238E27FC236}">
                  <a16:creationId xmlns:a16="http://schemas.microsoft.com/office/drawing/2014/main" id="{F514E352-1C3D-4145-8302-E536403D04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94192" y="3169520"/>
              <a:ext cx="486814" cy="486814"/>
            </a:xfrm>
            <a:prstGeom prst="rect">
              <a:avLst/>
            </a:prstGeom>
          </p:spPr>
        </p:pic>
        <p:sp>
          <p:nvSpPr>
            <p:cNvPr id="54" name="Οβάλ 53">
              <a:extLst>
                <a:ext uri="{FF2B5EF4-FFF2-40B4-BE49-F238E27FC236}">
                  <a16:creationId xmlns:a16="http://schemas.microsoft.com/office/drawing/2014/main" id="{612C0B04-9AF9-4F9B-8092-5ADAE9326D56}"/>
                </a:ext>
              </a:extLst>
            </p:cNvPr>
            <p:cNvSpPr>
              <a:spLocks noChangeAspect="1"/>
            </p:cNvSpPr>
            <p:nvPr/>
          </p:nvSpPr>
          <p:spPr>
            <a:xfrm>
              <a:off x="9525583" y="2882308"/>
              <a:ext cx="1061238" cy="1061238"/>
            </a:xfrm>
            <a:prstGeom prst="ellipse">
              <a:avLst/>
            </a:prstGeom>
            <a:solidFill>
              <a:srgbClr val="38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7" name="Οβάλ 56">
              <a:extLst>
                <a:ext uri="{FF2B5EF4-FFF2-40B4-BE49-F238E27FC236}">
                  <a16:creationId xmlns:a16="http://schemas.microsoft.com/office/drawing/2014/main" id="{B52D334B-5E4A-463F-BE8A-8DD7C2B798C4}"/>
                </a:ext>
              </a:extLst>
            </p:cNvPr>
            <p:cNvSpPr>
              <a:spLocks noChangeAspect="1"/>
            </p:cNvSpPr>
            <p:nvPr/>
          </p:nvSpPr>
          <p:spPr>
            <a:xfrm>
              <a:off x="8581582" y="2886893"/>
              <a:ext cx="1061238" cy="1061238"/>
            </a:xfrm>
            <a:prstGeom prst="ellipse">
              <a:avLst/>
            </a:prstGeom>
            <a:solidFill>
              <a:srgbClr val="38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58" name="Γραφικό 57" descr="Γενική πρόσβαση">
              <a:extLst>
                <a:ext uri="{FF2B5EF4-FFF2-40B4-BE49-F238E27FC236}">
                  <a16:creationId xmlns:a16="http://schemas.microsoft.com/office/drawing/2014/main" id="{18C2B770-7C25-467F-ADD6-2B722F8ECC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7606" y="3174105"/>
              <a:ext cx="489190" cy="489190"/>
            </a:xfrm>
            <a:prstGeom prst="rect">
              <a:avLst/>
            </a:prstGeom>
          </p:spPr>
        </p:pic>
        <p:pic>
          <p:nvPicPr>
            <p:cNvPr id="63" name="Γραφικό 62" descr="Γράφημα ράβδων με ανοδική τάση">
              <a:extLst>
                <a:ext uri="{FF2B5EF4-FFF2-40B4-BE49-F238E27FC236}">
                  <a16:creationId xmlns:a16="http://schemas.microsoft.com/office/drawing/2014/main" id="{CA2A47E5-93FD-4CC2-AC2E-C34FF9F7A0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13055" y="3169520"/>
              <a:ext cx="486814" cy="486814"/>
            </a:xfrm>
            <a:prstGeom prst="rect">
              <a:avLst/>
            </a:prstGeom>
          </p:spPr>
        </p:pic>
      </p:grpSp>
      <p:sp>
        <p:nvSpPr>
          <p:cNvPr id="65" name="Οβάλ 64">
            <a:extLst>
              <a:ext uri="{FF2B5EF4-FFF2-40B4-BE49-F238E27FC236}">
                <a16:creationId xmlns:a16="http://schemas.microsoft.com/office/drawing/2014/main" id="{38D1D5A5-AAF7-45EE-A545-1EEBD1259EFA}"/>
              </a:ext>
            </a:extLst>
          </p:cNvPr>
          <p:cNvSpPr>
            <a:spLocks noChangeAspect="1"/>
          </p:cNvSpPr>
          <p:nvPr/>
        </p:nvSpPr>
        <p:spPr>
          <a:xfrm>
            <a:off x="863780" y="2261793"/>
            <a:ext cx="2334414" cy="2334414"/>
          </a:xfrm>
          <a:prstGeom prst="ellipse">
            <a:avLst/>
          </a:prstGeom>
          <a:solidFill>
            <a:srgbClr val="006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Εικόνα 11">
            <a:extLst>
              <a:ext uri="{FF2B5EF4-FFF2-40B4-BE49-F238E27FC236}">
                <a16:creationId xmlns:a16="http://schemas.microsoft.com/office/drawing/2014/main" id="{192E072A-6833-4A5D-83B9-C7E2CD7EA4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6804" y="2755728"/>
            <a:ext cx="987147" cy="915664"/>
          </a:xfrm>
          <a:prstGeom prst="rect">
            <a:avLst/>
          </a:prstGeom>
        </p:spPr>
      </p:pic>
      <p:pic>
        <p:nvPicPr>
          <p:cNvPr id="16" name="Εικόνα 15">
            <a:extLst>
              <a:ext uri="{FF2B5EF4-FFF2-40B4-BE49-F238E27FC236}">
                <a16:creationId xmlns:a16="http://schemas.microsoft.com/office/drawing/2014/main" id="{0CF21284-F747-C6D1-1055-ABD82C9ADA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1705" y="2701925"/>
            <a:ext cx="2159062" cy="1454150"/>
          </a:xfrm>
          <a:prstGeom prst="rect">
            <a:avLst/>
          </a:prstGeom>
        </p:spPr>
      </p:pic>
      <p:grpSp>
        <p:nvGrpSpPr>
          <p:cNvPr id="7" name="Ομάδα 6">
            <a:extLst>
              <a:ext uri="{FF2B5EF4-FFF2-40B4-BE49-F238E27FC236}">
                <a16:creationId xmlns:a16="http://schemas.microsoft.com/office/drawing/2014/main" id="{10FF3B84-6A4D-69EE-A975-9F77DD507DD4}"/>
              </a:ext>
            </a:extLst>
          </p:cNvPr>
          <p:cNvGrpSpPr>
            <a:grpSpLocks noChangeAspect="1"/>
          </p:cNvGrpSpPr>
          <p:nvPr/>
        </p:nvGrpSpPr>
        <p:grpSpPr>
          <a:xfrm>
            <a:off x="8766927" y="6093766"/>
            <a:ext cx="2908072" cy="612132"/>
            <a:chOff x="250086" y="5655639"/>
            <a:chExt cx="3471619" cy="730755"/>
          </a:xfrm>
        </p:grpSpPr>
        <p:pic>
          <p:nvPicPr>
            <p:cNvPr id="23" name="Εικόνα 22">
              <a:extLst>
                <a:ext uri="{FF2B5EF4-FFF2-40B4-BE49-F238E27FC236}">
                  <a16:creationId xmlns:a16="http://schemas.microsoft.com/office/drawing/2014/main" id="{5FBD84CD-1B39-114D-B233-65D1F7F2C4E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4" name="Εικόνα 23">
              <a:extLst>
                <a:ext uri="{FF2B5EF4-FFF2-40B4-BE49-F238E27FC236}">
                  <a16:creationId xmlns:a16="http://schemas.microsoft.com/office/drawing/2014/main" id="{0CAC2AD8-53DD-EDF6-761B-323C18318E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40" name="Picture 5">
              <a:extLst>
                <a:ext uri="{FF2B5EF4-FFF2-40B4-BE49-F238E27FC236}">
                  <a16:creationId xmlns:a16="http://schemas.microsoft.com/office/drawing/2014/main" id="{91ECF749-1D52-F0B0-3615-6F195B1D18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Εικόνα 40">
              <a:extLst>
                <a:ext uri="{FF2B5EF4-FFF2-40B4-BE49-F238E27FC236}">
                  <a16:creationId xmlns:a16="http://schemas.microsoft.com/office/drawing/2014/main" id="{C21E1A77-DCAE-60EE-BA37-050B4682C05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82764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ppt_w</p:attrName>
                                        </p:attrNameLst>
                                      </p:cBhvr>
                                      <p:tavLst>
                                        <p:tav tm="0">
                                          <p:val>
                                            <p:fltVal val="0"/>
                                          </p:val>
                                        </p:tav>
                                        <p:tav tm="100000">
                                          <p:val>
                                            <p:strVal val="#ppt_w"/>
                                          </p:val>
                                        </p:tav>
                                      </p:tavLst>
                                    </p:anim>
                                    <p:anim calcmode="lin" valueType="num">
                                      <p:cBhvr>
                                        <p:cTn id="8" dur="500" fill="hold"/>
                                        <p:tgtEl>
                                          <p:spTgt spid="65"/>
                                        </p:tgtEl>
                                        <p:attrNameLst>
                                          <p:attrName>ppt_h</p:attrName>
                                        </p:attrNameLst>
                                      </p:cBhvr>
                                      <p:tavLst>
                                        <p:tav tm="0">
                                          <p:val>
                                            <p:fltVal val="0"/>
                                          </p:val>
                                        </p:tav>
                                        <p:tav tm="100000">
                                          <p:val>
                                            <p:strVal val="#ppt_h"/>
                                          </p:val>
                                        </p:tav>
                                      </p:tavLst>
                                    </p:anim>
                                    <p:animEffect transition="in" filter="fade">
                                      <p:cBhvr>
                                        <p:cTn id="9" dur="500"/>
                                        <p:tgtEl>
                                          <p:spTgt spid="65"/>
                                        </p:tgtEl>
                                      </p:cBhvr>
                                    </p:animEffect>
                                  </p:childTnLst>
                                </p:cTn>
                              </p:par>
                              <p:par>
                                <p:cTn id="10" presetID="42" presetClass="entr" presetSubtype="0" fill="hold" nodeType="withEffect">
                                  <p:stCondLst>
                                    <p:cond delay="5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1" presetClass="entr" presetSubtype="0" fill="hold" grpId="0" nodeType="withEffect">
                                  <p:stCondLst>
                                    <p:cond delay="50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grpId="0" nodeType="withEffect">
                                  <p:stCondLst>
                                    <p:cond delay="50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1AC93FF8-8ECA-28CD-88B2-8E2D76997BA7}"/>
              </a:ext>
            </a:extLst>
          </p:cNvPr>
          <p:cNvPicPr>
            <a:picLocks noChangeAspect="1"/>
          </p:cNvPicPr>
          <p:nvPr/>
        </p:nvPicPr>
        <p:blipFill>
          <a:blip r:embed="rId2"/>
          <a:stretch>
            <a:fillRect/>
          </a:stretch>
        </p:blipFill>
        <p:spPr>
          <a:xfrm>
            <a:off x="1001758" y="3037968"/>
            <a:ext cx="5982272" cy="3368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a:extLst>
              <a:ext uri="{FF2B5EF4-FFF2-40B4-BE49-F238E27FC236}">
                <a16:creationId xmlns:a16="http://schemas.microsoft.com/office/drawing/2014/main" id="{4C6FE9F2-EB14-D10F-F01E-9D1D773AD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7" name="Ομάδα 6">
            <a:extLst>
              <a:ext uri="{FF2B5EF4-FFF2-40B4-BE49-F238E27FC236}">
                <a16:creationId xmlns:a16="http://schemas.microsoft.com/office/drawing/2014/main" id="{F0B0E1C1-B045-70BD-4032-ED846045889D}"/>
              </a:ext>
            </a:extLst>
          </p:cNvPr>
          <p:cNvGrpSpPr>
            <a:grpSpLocks noChangeAspect="1"/>
          </p:cNvGrpSpPr>
          <p:nvPr/>
        </p:nvGrpSpPr>
        <p:grpSpPr>
          <a:xfrm>
            <a:off x="8766927" y="6093766"/>
            <a:ext cx="2908072" cy="612132"/>
            <a:chOff x="250086" y="5655639"/>
            <a:chExt cx="3471619" cy="730755"/>
          </a:xfrm>
        </p:grpSpPr>
        <p:pic>
          <p:nvPicPr>
            <p:cNvPr id="8" name="Εικόνα 7">
              <a:extLst>
                <a:ext uri="{FF2B5EF4-FFF2-40B4-BE49-F238E27FC236}">
                  <a16:creationId xmlns:a16="http://schemas.microsoft.com/office/drawing/2014/main" id="{990CDE2E-36C8-F124-5892-6D2B2B8A51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9" name="Εικόνα 8">
              <a:extLst>
                <a:ext uri="{FF2B5EF4-FFF2-40B4-BE49-F238E27FC236}">
                  <a16:creationId xmlns:a16="http://schemas.microsoft.com/office/drawing/2014/main" id="{F3049DA5-EF2F-75E7-2FA7-142CB1446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0" name="Picture 5">
              <a:extLst>
                <a:ext uri="{FF2B5EF4-FFF2-40B4-BE49-F238E27FC236}">
                  <a16:creationId xmlns:a16="http://schemas.microsoft.com/office/drawing/2014/main" id="{0C035431-C0C4-0DC0-331E-0906A0D89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0">
              <a:extLst>
                <a:ext uri="{FF2B5EF4-FFF2-40B4-BE49-F238E27FC236}">
                  <a16:creationId xmlns:a16="http://schemas.microsoft.com/office/drawing/2014/main" id="{656BD57E-1C79-F480-3690-887842AA93A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pic>
        <p:nvPicPr>
          <p:cNvPr id="4" name="Εικόνα 3">
            <a:extLst>
              <a:ext uri="{FF2B5EF4-FFF2-40B4-BE49-F238E27FC236}">
                <a16:creationId xmlns:a16="http://schemas.microsoft.com/office/drawing/2014/main" id="{D83E08D4-E506-305A-4B0C-94DABDE9D30D}"/>
              </a:ext>
            </a:extLst>
          </p:cNvPr>
          <p:cNvPicPr>
            <a:picLocks noChangeAspect="1"/>
          </p:cNvPicPr>
          <p:nvPr/>
        </p:nvPicPr>
        <p:blipFill>
          <a:blip r:embed="rId8"/>
          <a:stretch>
            <a:fillRect/>
          </a:stretch>
        </p:blipFill>
        <p:spPr>
          <a:xfrm>
            <a:off x="4248436" y="452013"/>
            <a:ext cx="6941806" cy="3070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7893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4926927"/>
            <a:ext cx="11439144" cy="1200329"/>
          </a:xfrm>
          <a:prstGeom prst="rect">
            <a:avLst/>
          </a:prstGeom>
          <a:noFill/>
        </p:spPr>
        <p:txBody>
          <a:bodyPr wrap="square">
            <a:spAutoFit/>
          </a:bodyPr>
          <a:lstStyle/>
          <a:p>
            <a:pPr marL="171450" indent="-171450">
              <a:buFont typeface="Arial" panose="020B0604020202020204" pitchFamily="34" charset="0"/>
              <a:buChar char="•"/>
            </a:pPr>
            <a:r>
              <a:rPr lang="en-US" sz="1200" dirty="0"/>
              <a:t>Enhancing competitive entrepreneurship with emphasis on the food sector of the region, utilizing the dynamic local production - agricultural and fisheries - of national importance</a:t>
            </a:r>
          </a:p>
          <a:p>
            <a:pPr marL="171450" indent="-171450">
              <a:buFont typeface="Arial" panose="020B0604020202020204" pitchFamily="34" charset="0"/>
              <a:buChar char="•"/>
            </a:pPr>
            <a:r>
              <a:rPr lang="en-US" sz="1200" dirty="0"/>
              <a:t>Aesthetic upgrade of the built environment, protection and promotion of the international importance of the natural environment, and promotion of the cultural stock, associated with the local production</a:t>
            </a:r>
          </a:p>
          <a:p>
            <a:pPr marL="171450" indent="-171450">
              <a:buFont typeface="Arial" panose="020B0604020202020204" pitchFamily="34" charset="0"/>
              <a:buChar char="•"/>
            </a:pPr>
            <a:r>
              <a:rPr lang="en-US" sz="1200" dirty="0"/>
              <a:t>Encouragement, animation, training and technical support of the local population in general, but especially of entrepreneurs and employees in local businesses, for the development of entrepreneurship and collaborative culture and in general the adaptation to modern socio-economic conditions, with the ultimate goal of creating high and stable employment.</a:t>
            </a:r>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646209"/>
            <a:ext cx="11439144" cy="276999"/>
          </a:xfrm>
          <a:prstGeom prst="rect">
            <a:avLst/>
          </a:prstGeom>
          <a:noFill/>
        </p:spPr>
        <p:txBody>
          <a:bodyPr wrap="square">
            <a:spAutoFit/>
          </a:bodyPr>
          <a:lstStyle/>
          <a:p>
            <a:r>
              <a:rPr lang="en-US" sz="1200" b="1" dirty="0">
                <a:solidFill>
                  <a:srgbClr val="6565FF"/>
                </a:solidFill>
              </a:rPr>
              <a:t>THESSALONIKI (HALKIDONOS, DELTA)</a:t>
            </a:r>
          </a:p>
        </p:txBody>
      </p:sp>
      <p:pic>
        <p:nvPicPr>
          <p:cNvPr id="3" name="Εικόνα 2">
            <a:extLst>
              <a:ext uri="{FF2B5EF4-FFF2-40B4-BE49-F238E27FC236}">
                <a16:creationId xmlns:a16="http://schemas.microsoft.com/office/drawing/2014/main" id="{F8F35B56-E511-1A2C-C655-58A7B08A9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350" y="838693"/>
            <a:ext cx="3676650" cy="3505200"/>
          </a:xfrm>
          <a:prstGeom prst="rect">
            <a:avLst/>
          </a:prstGeom>
        </p:spPr>
      </p:pic>
      <p:sp>
        <p:nvSpPr>
          <p:cNvPr id="11" name="Κύκλος">
            <a:extLst>
              <a:ext uri="{FF2B5EF4-FFF2-40B4-BE49-F238E27FC236}">
                <a16:creationId xmlns:a16="http://schemas.microsoft.com/office/drawing/2014/main" id="{C4D7310A-1BF0-0E38-7FF3-D3C6DEFFC6B0}"/>
              </a:ext>
            </a:extLst>
          </p:cNvPr>
          <p:cNvSpPr/>
          <p:nvPr/>
        </p:nvSpPr>
        <p:spPr>
          <a:xfrm>
            <a:off x="7149264" y="2102585"/>
            <a:ext cx="850976" cy="850976"/>
          </a:xfrm>
          <a:prstGeom prst="ellipse">
            <a:avLst/>
          </a:prstGeom>
          <a:solidFill>
            <a:schemeClr val="accent1">
              <a:lumOff val="-1357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 name="Ψάρεμα">
            <a:extLst>
              <a:ext uri="{FF2B5EF4-FFF2-40B4-BE49-F238E27FC236}">
                <a16:creationId xmlns:a16="http://schemas.microsoft.com/office/drawing/2014/main" id="{080DA5FE-998D-3818-ED4A-5DDA8CB9E047}"/>
              </a:ext>
            </a:extLst>
          </p:cNvPr>
          <p:cNvSpPr/>
          <p:nvPr/>
        </p:nvSpPr>
        <p:spPr>
          <a:xfrm>
            <a:off x="7350743" y="2333554"/>
            <a:ext cx="448017" cy="389037"/>
          </a:xfrm>
          <a:custGeom>
            <a:avLst/>
            <a:gdLst/>
            <a:ahLst/>
            <a:cxnLst>
              <a:cxn ang="0">
                <a:pos x="wd2" y="hd2"/>
              </a:cxn>
              <a:cxn ang="5400000">
                <a:pos x="wd2" y="hd2"/>
              </a:cxn>
              <a:cxn ang="10800000">
                <a:pos x="wd2" y="hd2"/>
              </a:cxn>
              <a:cxn ang="16200000">
                <a:pos x="wd2" y="hd2"/>
              </a:cxn>
            </a:cxnLst>
            <a:rect l="0" t="0" r="r" b="b"/>
            <a:pathLst>
              <a:path w="21441" h="20891" extrusionOk="0">
                <a:moveTo>
                  <a:pt x="17655" y="2"/>
                </a:moveTo>
                <a:cubicBezTo>
                  <a:pt x="15586" y="46"/>
                  <a:pt x="12735" y="717"/>
                  <a:pt x="9502" y="3175"/>
                </a:cubicBezTo>
                <a:cubicBezTo>
                  <a:pt x="9355" y="3043"/>
                  <a:pt x="9176" y="2952"/>
                  <a:pt x="8976" y="2923"/>
                </a:cubicBezTo>
                <a:cubicBezTo>
                  <a:pt x="8394" y="2839"/>
                  <a:pt x="7860" y="3300"/>
                  <a:pt x="7785" y="3953"/>
                </a:cubicBezTo>
                <a:cubicBezTo>
                  <a:pt x="7763" y="4140"/>
                  <a:pt x="7782" y="4321"/>
                  <a:pt x="7833" y="4488"/>
                </a:cubicBezTo>
                <a:lnTo>
                  <a:pt x="2478" y="8702"/>
                </a:lnTo>
                <a:cubicBezTo>
                  <a:pt x="2323" y="8798"/>
                  <a:pt x="1444" y="9278"/>
                  <a:pt x="912" y="8315"/>
                </a:cubicBezTo>
                <a:cubicBezTo>
                  <a:pt x="886" y="8255"/>
                  <a:pt x="722" y="7845"/>
                  <a:pt x="850" y="7424"/>
                </a:cubicBezTo>
                <a:cubicBezTo>
                  <a:pt x="948" y="7104"/>
                  <a:pt x="1200" y="6833"/>
                  <a:pt x="1596" y="6616"/>
                </a:cubicBezTo>
                <a:lnTo>
                  <a:pt x="1550" y="7584"/>
                </a:lnTo>
                <a:lnTo>
                  <a:pt x="3998" y="4904"/>
                </a:lnTo>
                <a:lnTo>
                  <a:pt x="1311" y="5518"/>
                </a:lnTo>
                <a:lnTo>
                  <a:pt x="1428" y="5731"/>
                </a:lnTo>
                <a:cubicBezTo>
                  <a:pt x="1394" y="5737"/>
                  <a:pt x="1359" y="5746"/>
                  <a:pt x="1326" y="5763"/>
                </a:cubicBezTo>
                <a:cubicBezTo>
                  <a:pt x="677" y="6095"/>
                  <a:pt x="260" y="6562"/>
                  <a:pt x="86" y="7150"/>
                </a:cubicBezTo>
                <a:cubicBezTo>
                  <a:pt x="-159" y="7979"/>
                  <a:pt x="196" y="8721"/>
                  <a:pt x="220" y="8770"/>
                </a:cubicBezTo>
                <a:cubicBezTo>
                  <a:pt x="646" y="9555"/>
                  <a:pt x="1238" y="9802"/>
                  <a:pt x="1781" y="9802"/>
                </a:cubicBezTo>
                <a:cubicBezTo>
                  <a:pt x="2220" y="9802"/>
                  <a:pt x="2628" y="9642"/>
                  <a:pt x="2890" y="9473"/>
                </a:cubicBezTo>
                <a:lnTo>
                  <a:pt x="8363" y="5171"/>
                </a:lnTo>
                <a:cubicBezTo>
                  <a:pt x="8467" y="5229"/>
                  <a:pt x="8581" y="5270"/>
                  <a:pt x="8703" y="5287"/>
                </a:cubicBezTo>
                <a:cubicBezTo>
                  <a:pt x="9285" y="5372"/>
                  <a:pt x="9818" y="4910"/>
                  <a:pt x="9894" y="4257"/>
                </a:cubicBezTo>
                <a:cubicBezTo>
                  <a:pt x="9905" y="4157"/>
                  <a:pt x="9904" y="4059"/>
                  <a:pt x="9894" y="3962"/>
                </a:cubicBezTo>
                <a:cubicBezTo>
                  <a:pt x="16014" y="-709"/>
                  <a:pt x="20748" y="1392"/>
                  <a:pt x="20811" y="1421"/>
                </a:cubicBezTo>
                <a:cubicBezTo>
                  <a:pt x="21015" y="1517"/>
                  <a:pt x="21250" y="1409"/>
                  <a:pt x="21335" y="1181"/>
                </a:cubicBezTo>
                <a:cubicBezTo>
                  <a:pt x="21421" y="952"/>
                  <a:pt x="21325" y="689"/>
                  <a:pt x="21121" y="592"/>
                </a:cubicBezTo>
                <a:cubicBezTo>
                  <a:pt x="21014" y="542"/>
                  <a:pt x="19725" y="-42"/>
                  <a:pt x="17655" y="2"/>
                </a:cubicBezTo>
                <a:close/>
                <a:moveTo>
                  <a:pt x="19923" y="7732"/>
                </a:moveTo>
                <a:cubicBezTo>
                  <a:pt x="17068" y="7741"/>
                  <a:pt x="10742" y="8278"/>
                  <a:pt x="5823" y="12443"/>
                </a:cubicBezTo>
                <a:cubicBezTo>
                  <a:pt x="5786" y="12474"/>
                  <a:pt x="5777" y="12541"/>
                  <a:pt x="5810" y="12582"/>
                </a:cubicBezTo>
                <a:lnTo>
                  <a:pt x="10185" y="14788"/>
                </a:lnTo>
                <a:cubicBezTo>
                  <a:pt x="10185" y="14788"/>
                  <a:pt x="10725" y="15325"/>
                  <a:pt x="10071" y="15534"/>
                </a:cubicBezTo>
                <a:lnTo>
                  <a:pt x="5349" y="15534"/>
                </a:lnTo>
                <a:cubicBezTo>
                  <a:pt x="5349" y="15534"/>
                  <a:pt x="9188" y="20891"/>
                  <a:pt x="21441" y="20891"/>
                </a:cubicBezTo>
                <a:lnTo>
                  <a:pt x="21441" y="7785"/>
                </a:lnTo>
                <a:cubicBezTo>
                  <a:pt x="21441" y="7785"/>
                  <a:pt x="20875" y="7730"/>
                  <a:pt x="19923" y="7732"/>
                </a:cubicBezTo>
                <a:close/>
                <a:moveTo>
                  <a:pt x="12059" y="11548"/>
                </a:moveTo>
                <a:cubicBezTo>
                  <a:pt x="12534" y="11548"/>
                  <a:pt x="12920" y="11981"/>
                  <a:pt x="12920" y="12514"/>
                </a:cubicBezTo>
                <a:cubicBezTo>
                  <a:pt x="12920" y="13047"/>
                  <a:pt x="12534" y="13478"/>
                  <a:pt x="12059" y="13478"/>
                </a:cubicBezTo>
                <a:cubicBezTo>
                  <a:pt x="11584" y="13478"/>
                  <a:pt x="11200" y="13047"/>
                  <a:pt x="11200" y="12514"/>
                </a:cubicBezTo>
                <a:cubicBezTo>
                  <a:pt x="11200" y="11981"/>
                  <a:pt x="11584" y="11548"/>
                  <a:pt x="12059" y="11548"/>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3" name="Κύκλος">
            <a:extLst>
              <a:ext uri="{FF2B5EF4-FFF2-40B4-BE49-F238E27FC236}">
                <a16:creationId xmlns:a16="http://schemas.microsoft.com/office/drawing/2014/main" id="{CB9F7AFE-A95D-F137-A890-C5ED999C0AA3}"/>
              </a:ext>
            </a:extLst>
          </p:cNvPr>
          <p:cNvSpPr/>
          <p:nvPr/>
        </p:nvSpPr>
        <p:spPr>
          <a:xfrm>
            <a:off x="8426376" y="2088541"/>
            <a:ext cx="850976" cy="850976"/>
          </a:xfrm>
          <a:prstGeom prst="ellipse">
            <a:avLst/>
          </a:prstGeom>
          <a:solidFill>
            <a:schemeClr val="accent1">
              <a:lumOff val="-1357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14" name="Γραφικό 13" descr="Κρουαζιερόπλοιο">
            <a:extLst>
              <a:ext uri="{FF2B5EF4-FFF2-40B4-BE49-F238E27FC236}">
                <a16:creationId xmlns:a16="http://schemas.microsoft.com/office/drawing/2014/main" id="{775DCF23-73CC-1AAF-E433-53768F8123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40968" y="2189482"/>
            <a:ext cx="621792" cy="621792"/>
          </a:xfrm>
          <a:prstGeom prst="rect">
            <a:avLst/>
          </a:prstGeom>
        </p:spPr>
      </p:pic>
      <p:sp>
        <p:nvSpPr>
          <p:cNvPr id="15" name="Κύκλος">
            <a:extLst>
              <a:ext uri="{FF2B5EF4-FFF2-40B4-BE49-F238E27FC236}">
                <a16:creationId xmlns:a16="http://schemas.microsoft.com/office/drawing/2014/main" id="{C309A3FD-8D8A-D055-67CC-CBB8552F3CAB}"/>
              </a:ext>
            </a:extLst>
          </p:cNvPr>
          <p:cNvSpPr/>
          <p:nvPr/>
        </p:nvSpPr>
        <p:spPr>
          <a:xfrm>
            <a:off x="9703488" y="2102585"/>
            <a:ext cx="850976" cy="850976"/>
          </a:xfrm>
          <a:prstGeom prst="ellipse">
            <a:avLst/>
          </a:prstGeom>
          <a:solidFill>
            <a:schemeClr val="accent1">
              <a:lumOff val="-1357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17" name="Γραφικό 16" descr="Ανοδική τάση">
            <a:extLst>
              <a:ext uri="{FF2B5EF4-FFF2-40B4-BE49-F238E27FC236}">
                <a16:creationId xmlns:a16="http://schemas.microsoft.com/office/drawing/2014/main" id="{6EF2B3C1-B117-197D-DC59-48A63ABCA7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50153" y="2189482"/>
            <a:ext cx="557966" cy="621792"/>
          </a:xfrm>
          <a:prstGeom prst="rect">
            <a:avLst/>
          </a:prstGeom>
        </p:spPr>
      </p:pic>
      <p:grpSp>
        <p:nvGrpSpPr>
          <p:cNvPr id="22" name="Ομάδα 21">
            <a:extLst>
              <a:ext uri="{FF2B5EF4-FFF2-40B4-BE49-F238E27FC236}">
                <a16:creationId xmlns:a16="http://schemas.microsoft.com/office/drawing/2014/main" id="{3B214482-36EB-BEBF-91E4-319BB7060A67}"/>
              </a:ext>
            </a:extLst>
          </p:cNvPr>
          <p:cNvGrpSpPr>
            <a:grpSpLocks noChangeAspect="1"/>
          </p:cNvGrpSpPr>
          <p:nvPr/>
        </p:nvGrpSpPr>
        <p:grpSpPr>
          <a:xfrm>
            <a:off x="8766927" y="6093766"/>
            <a:ext cx="2908072" cy="612132"/>
            <a:chOff x="250086" y="5655639"/>
            <a:chExt cx="3471619" cy="730755"/>
          </a:xfrm>
        </p:grpSpPr>
        <p:pic>
          <p:nvPicPr>
            <p:cNvPr id="23" name="Εικόνα 22">
              <a:extLst>
                <a:ext uri="{FF2B5EF4-FFF2-40B4-BE49-F238E27FC236}">
                  <a16:creationId xmlns:a16="http://schemas.microsoft.com/office/drawing/2014/main" id="{539B9673-B4E1-5E49-8F8F-59E770A1BC1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4" name="Εικόνα 23">
              <a:extLst>
                <a:ext uri="{FF2B5EF4-FFF2-40B4-BE49-F238E27FC236}">
                  <a16:creationId xmlns:a16="http://schemas.microsoft.com/office/drawing/2014/main" id="{8BE315FB-4D89-7CB4-A478-C024F57CF9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5" name="Picture 5">
              <a:extLst>
                <a:ext uri="{FF2B5EF4-FFF2-40B4-BE49-F238E27FC236}">
                  <a16:creationId xmlns:a16="http://schemas.microsoft.com/office/drawing/2014/main" id="{8674F677-D22D-B393-E516-6B4B988A237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Εικόνα 25">
              <a:extLst>
                <a:ext uri="{FF2B5EF4-FFF2-40B4-BE49-F238E27FC236}">
                  <a16:creationId xmlns:a16="http://schemas.microsoft.com/office/drawing/2014/main" id="{18309D92-FE3B-3369-B0C0-60C6E18A192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468272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7027E53-9A87-BF9E-25A5-C2940D5CD7E1}"/>
              </a:ext>
            </a:extLst>
          </p:cNvPr>
          <p:cNvPicPr>
            <a:picLocks noChangeAspect="1"/>
          </p:cNvPicPr>
          <p:nvPr/>
        </p:nvPicPr>
        <p:blipFill>
          <a:blip r:embed="rId2"/>
          <a:stretch>
            <a:fillRect/>
          </a:stretch>
        </p:blipFill>
        <p:spPr>
          <a:xfrm>
            <a:off x="716739" y="1960775"/>
            <a:ext cx="5657160" cy="424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C4C7C96A-D7DD-669E-BF3F-B2FE320A5C23}"/>
              </a:ext>
            </a:extLst>
          </p:cNvPr>
          <p:cNvPicPr>
            <a:picLocks noChangeAspect="1"/>
          </p:cNvPicPr>
          <p:nvPr/>
        </p:nvPicPr>
        <p:blipFill>
          <a:blip r:embed="rId3"/>
          <a:stretch>
            <a:fillRect/>
          </a:stretch>
        </p:blipFill>
        <p:spPr>
          <a:xfrm>
            <a:off x="6096000" y="821462"/>
            <a:ext cx="5103042" cy="3827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Εικόνα 6">
            <a:extLst>
              <a:ext uri="{FF2B5EF4-FFF2-40B4-BE49-F238E27FC236}">
                <a16:creationId xmlns:a16="http://schemas.microsoft.com/office/drawing/2014/main" id="{317324AC-87F2-2F87-2395-3DE060B48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8" name="Ομάδα 7">
            <a:extLst>
              <a:ext uri="{FF2B5EF4-FFF2-40B4-BE49-F238E27FC236}">
                <a16:creationId xmlns:a16="http://schemas.microsoft.com/office/drawing/2014/main" id="{3EF1D68B-36A0-388B-2058-91516C3055E7}"/>
              </a:ext>
            </a:extLst>
          </p:cNvPr>
          <p:cNvGrpSpPr>
            <a:grpSpLocks noChangeAspect="1"/>
          </p:cNvGrpSpPr>
          <p:nvPr/>
        </p:nvGrpSpPr>
        <p:grpSpPr>
          <a:xfrm>
            <a:off x="8766927" y="6093766"/>
            <a:ext cx="2908072" cy="612132"/>
            <a:chOff x="250086" y="5655639"/>
            <a:chExt cx="3471619" cy="730755"/>
          </a:xfrm>
        </p:grpSpPr>
        <p:pic>
          <p:nvPicPr>
            <p:cNvPr id="9" name="Εικόνα 8">
              <a:extLst>
                <a:ext uri="{FF2B5EF4-FFF2-40B4-BE49-F238E27FC236}">
                  <a16:creationId xmlns:a16="http://schemas.microsoft.com/office/drawing/2014/main" id="{2F34C2F7-209E-754D-E788-568064CA5F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0" name="Εικόνα 9">
              <a:extLst>
                <a:ext uri="{FF2B5EF4-FFF2-40B4-BE49-F238E27FC236}">
                  <a16:creationId xmlns:a16="http://schemas.microsoft.com/office/drawing/2014/main" id="{219ED3FE-3A01-DFD5-065B-DF6536A3B4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1" name="Picture 5">
              <a:extLst>
                <a:ext uri="{FF2B5EF4-FFF2-40B4-BE49-F238E27FC236}">
                  <a16:creationId xmlns:a16="http://schemas.microsoft.com/office/drawing/2014/main" id="{401C3237-E7C0-7E90-A5E5-191E8157AA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11">
              <a:extLst>
                <a:ext uri="{FF2B5EF4-FFF2-40B4-BE49-F238E27FC236}">
                  <a16:creationId xmlns:a16="http://schemas.microsoft.com/office/drawing/2014/main" id="{81584E20-D2D0-1B13-B80B-76F84C5816C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504990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5105918"/>
            <a:ext cx="11439144" cy="646331"/>
          </a:xfrm>
          <a:prstGeom prst="rect">
            <a:avLst/>
          </a:prstGeom>
          <a:noFill/>
        </p:spPr>
        <p:txBody>
          <a:bodyPr wrap="square">
            <a:spAutoFit/>
          </a:bodyPr>
          <a:lstStyle/>
          <a:p>
            <a:pPr marL="171450" indent="-171450">
              <a:buFont typeface="Arial" panose="020B0604020202020204" pitchFamily="34" charset="0"/>
              <a:buChar char="•"/>
            </a:pPr>
            <a:r>
              <a:rPr lang="en-US" sz="1200" dirty="0"/>
              <a:t>Enhancing the competitive entrepreneurship of the region with emphasis on strengthening and diversifying the manufacturing sector</a:t>
            </a:r>
          </a:p>
          <a:p>
            <a:pPr marL="171450" indent="-171450">
              <a:buFont typeface="Arial" panose="020B0604020202020204" pitchFamily="34" charset="0"/>
              <a:buChar char="•"/>
            </a:pPr>
            <a:r>
              <a:rPr lang="en-US" sz="1200" dirty="0"/>
              <a:t>Enhance the attractiveness of the area for housing and visit, focusing on the development / upgrade of the necessary technical infrastructure and basic services</a:t>
            </a:r>
          </a:p>
          <a:p>
            <a:pPr marL="171450" indent="-171450">
              <a:buFont typeface="Arial" panose="020B0604020202020204" pitchFamily="34" charset="0"/>
              <a:buChar char="•"/>
            </a:pPr>
            <a:r>
              <a:rPr lang="en-US" sz="1200" dirty="0"/>
              <a:t>Creating conditions for an inclusive development process, supporting local employment and ensuring social cohesion</a:t>
            </a:r>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646209"/>
            <a:ext cx="11439144" cy="276999"/>
          </a:xfrm>
          <a:prstGeom prst="rect">
            <a:avLst/>
          </a:prstGeom>
          <a:noFill/>
        </p:spPr>
        <p:txBody>
          <a:bodyPr wrap="square">
            <a:spAutoFit/>
          </a:bodyPr>
          <a:lstStyle/>
          <a:p>
            <a:r>
              <a:rPr lang="en-US" sz="1200" b="1" dirty="0">
                <a:solidFill>
                  <a:srgbClr val="6565FF"/>
                </a:solidFill>
              </a:rPr>
              <a:t>THESSALONIKI (VOLVI)</a:t>
            </a:r>
          </a:p>
        </p:txBody>
      </p:sp>
      <p:pic>
        <p:nvPicPr>
          <p:cNvPr id="4" name="Εικόνα 3">
            <a:extLst>
              <a:ext uri="{FF2B5EF4-FFF2-40B4-BE49-F238E27FC236}">
                <a16:creationId xmlns:a16="http://schemas.microsoft.com/office/drawing/2014/main" id="{7FC0DC33-F210-F170-6C94-170B9EA0B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50" y="939249"/>
            <a:ext cx="3714750" cy="3524250"/>
          </a:xfrm>
          <a:prstGeom prst="rect">
            <a:avLst/>
          </a:prstGeom>
        </p:spPr>
      </p:pic>
      <p:pic>
        <p:nvPicPr>
          <p:cNvPr id="9" name="Εικόνα 8">
            <a:extLst>
              <a:ext uri="{FF2B5EF4-FFF2-40B4-BE49-F238E27FC236}">
                <a16:creationId xmlns:a16="http://schemas.microsoft.com/office/drawing/2014/main" id="{15C04A17-3255-C183-C49A-F123FD9AB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544" y="800206"/>
            <a:ext cx="5360670" cy="3802336"/>
          </a:xfrm>
          <a:prstGeom prst="rect">
            <a:avLst/>
          </a:prstGeom>
        </p:spPr>
      </p:pic>
      <p:grpSp>
        <p:nvGrpSpPr>
          <p:cNvPr id="15" name="Ομάδα 14">
            <a:extLst>
              <a:ext uri="{FF2B5EF4-FFF2-40B4-BE49-F238E27FC236}">
                <a16:creationId xmlns:a16="http://schemas.microsoft.com/office/drawing/2014/main" id="{099D7479-ED49-20A7-4183-689A51B56322}"/>
              </a:ext>
            </a:extLst>
          </p:cNvPr>
          <p:cNvGrpSpPr>
            <a:grpSpLocks noChangeAspect="1"/>
          </p:cNvGrpSpPr>
          <p:nvPr/>
        </p:nvGrpSpPr>
        <p:grpSpPr>
          <a:xfrm>
            <a:off x="8766927" y="6093766"/>
            <a:ext cx="2908072" cy="612132"/>
            <a:chOff x="250086" y="5655639"/>
            <a:chExt cx="3471619" cy="730755"/>
          </a:xfrm>
        </p:grpSpPr>
        <p:pic>
          <p:nvPicPr>
            <p:cNvPr id="16" name="Εικόνα 15">
              <a:extLst>
                <a:ext uri="{FF2B5EF4-FFF2-40B4-BE49-F238E27FC236}">
                  <a16:creationId xmlns:a16="http://schemas.microsoft.com/office/drawing/2014/main" id="{3C7695DE-6BFC-247C-F50B-CDF4200A96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7" name="Εικόνα 16">
              <a:extLst>
                <a:ext uri="{FF2B5EF4-FFF2-40B4-BE49-F238E27FC236}">
                  <a16:creationId xmlns:a16="http://schemas.microsoft.com/office/drawing/2014/main" id="{F730BC82-D64E-ACEE-8521-B4BDACAEE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8" name="Picture 5">
              <a:extLst>
                <a:ext uri="{FF2B5EF4-FFF2-40B4-BE49-F238E27FC236}">
                  <a16:creationId xmlns:a16="http://schemas.microsoft.com/office/drawing/2014/main" id="{075245D4-7058-00AB-0DFD-B3DD167469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Εικόνα 18">
              <a:extLst>
                <a:ext uri="{FF2B5EF4-FFF2-40B4-BE49-F238E27FC236}">
                  <a16:creationId xmlns:a16="http://schemas.microsoft.com/office/drawing/2014/main" id="{1BDE35C4-BD7D-AE86-4405-7C81070667F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77253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BF8701D-1F83-9B0A-4CDC-32DB6314D2E2}"/>
              </a:ext>
            </a:extLst>
          </p:cNvPr>
          <p:cNvPicPr>
            <a:picLocks noChangeAspect="1"/>
          </p:cNvPicPr>
          <p:nvPr/>
        </p:nvPicPr>
        <p:blipFill>
          <a:blip r:embed="rId2"/>
          <a:stretch>
            <a:fillRect/>
          </a:stretch>
        </p:blipFill>
        <p:spPr>
          <a:xfrm>
            <a:off x="639719" y="1725535"/>
            <a:ext cx="7269215" cy="46568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52320D2D-7BCA-F8EA-BB8F-7FEB495E0F64}"/>
              </a:ext>
            </a:extLst>
          </p:cNvPr>
          <p:cNvPicPr>
            <a:picLocks noChangeAspect="1"/>
          </p:cNvPicPr>
          <p:nvPr/>
        </p:nvPicPr>
        <p:blipFill>
          <a:blip r:embed="rId3"/>
          <a:stretch>
            <a:fillRect/>
          </a:stretch>
        </p:blipFill>
        <p:spPr>
          <a:xfrm>
            <a:off x="8272356" y="603314"/>
            <a:ext cx="3265788" cy="4893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a:extLst>
              <a:ext uri="{FF2B5EF4-FFF2-40B4-BE49-F238E27FC236}">
                <a16:creationId xmlns:a16="http://schemas.microsoft.com/office/drawing/2014/main" id="{EB390BDD-6FB3-E4C7-9DC7-35975794C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7" name="Ομάδα 6">
            <a:extLst>
              <a:ext uri="{FF2B5EF4-FFF2-40B4-BE49-F238E27FC236}">
                <a16:creationId xmlns:a16="http://schemas.microsoft.com/office/drawing/2014/main" id="{3124B407-5951-B35A-519C-2A4C007DFBE7}"/>
              </a:ext>
            </a:extLst>
          </p:cNvPr>
          <p:cNvGrpSpPr>
            <a:grpSpLocks noChangeAspect="1"/>
          </p:cNvGrpSpPr>
          <p:nvPr/>
        </p:nvGrpSpPr>
        <p:grpSpPr>
          <a:xfrm>
            <a:off x="8766927" y="6093766"/>
            <a:ext cx="2908072" cy="612132"/>
            <a:chOff x="250086" y="5655639"/>
            <a:chExt cx="3471619" cy="730755"/>
          </a:xfrm>
        </p:grpSpPr>
        <p:pic>
          <p:nvPicPr>
            <p:cNvPr id="8" name="Εικόνα 7">
              <a:extLst>
                <a:ext uri="{FF2B5EF4-FFF2-40B4-BE49-F238E27FC236}">
                  <a16:creationId xmlns:a16="http://schemas.microsoft.com/office/drawing/2014/main" id="{A25CDAC8-2870-3264-E638-94D7BC149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9" name="Εικόνα 8">
              <a:extLst>
                <a:ext uri="{FF2B5EF4-FFF2-40B4-BE49-F238E27FC236}">
                  <a16:creationId xmlns:a16="http://schemas.microsoft.com/office/drawing/2014/main" id="{DD0B2859-8029-F69F-5F8A-0FE0B6B13A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0" name="Picture 5">
              <a:extLst>
                <a:ext uri="{FF2B5EF4-FFF2-40B4-BE49-F238E27FC236}">
                  <a16:creationId xmlns:a16="http://schemas.microsoft.com/office/drawing/2014/main" id="{C0A2E8FF-D778-B990-5CC1-1DA0030E50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0">
              <a:extLst>
                <a:ext uri="{FF2B5EF4-FFF2-40B4-BE49-F238E27FC236}">
                  <a16:creationId xmlns:a16="http://schemas.microsoft.com/office/drawing/2014/main" id="{EF5AC312-FF3C-D451-8D3E-C6CBDE944F8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4191735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5105918"/>
            <a:ext cx="11439144" cy="1384995"/>
          </a:xfrm>
          <a:prstGeom prst="rect">
            <a:avLst/>
          </a:prstGeom>
          <a:noFill/>
        </p:spPr>
        <p:txBody>
          <a:bodyPr wrap="square">
            <a:spAutoFit/>
          </a:bodyPr>
          <a:lstStyle/>
          <a:p>
            <a:pPr marL="171450" indent="-171450">
              <a:buFont typeface="Arial" panose="020B0604020202020204" pitchFamily="34" charset="0"/>
              <a:buChar char="•"/>
            </a:pPr>
            <a:r>
              <a:rPr lang="en-US" sz="1200" dirty="0"/>
              <a:t>Improving the quality of life of the inhabitants of the fishing area</a:t>
            </a:r>
          </a:p>
          <a:p>
            <a:pPr marL="171450" indent="-171450">
              <a:buFont typeface="Arial" panose="020B0604020202020204" pitchFamily="34" charset="0"/>
              <a:buChar char="•"/>
            </a:pPr>
            <a:r>
              <a:rPr lang="en-US" sz="1200" dirty="0"/>
              <a:t>Interconnection of a sector with the other productive sectors and the resources of the region</a:t>
            </a:r>
          </a:p>
          <a:p>
            <a:pPr marL="171450" indent="-171450">
              <a:buFont typeface="Arial" panose="020B0604020202020204" pitchFamily="34" charset="0"/>
              <a:buChar char="•"/>
            </a:pPr>
            <a:r>
              <a:rPr lang="en-US" sz="1200" dirty="0"/>
              <a:t>Strengthening networking &amp; export orientation of aquaculture</a:t>
            </a:r>
          </a:p>
          <a:p>
            <a:pPr marL="171450" indent="-171450">
              <a:buFont typeface="Arial" panose="020B0604020202020204" pitchFamily="34" charset="0"/>
              <a:buChar char="•"/>
            </a:pPr>
            <a:r>
              <a:rPr lang="en-US" sz="1200" dirty="0"/>
              <a:t>Development of complementary activities by fishermen</a:t>
            </a:r>
          </a:p>
          <a:p>
            <a:pPr marL="171450" indent="-171450">
              <a:buFont typeface="Arial" panose="020B0604020202020204" pitchFamily="34" charset="0"/>
              <a:buChar char="•"/>
            </a:pPr>
            <a:r>
              <a:rPr lang="en-US" sz="1200" dirty="0"/>
              <a:t>Creation and modernization of manufacturing companies</a:t>
            </a:r>
          </a:p>
          <a:p>
            <a:pPr marL="171450" indent="-171450">
              <a:buFont typeface="Arial" panose="020B0604020202020204" pitchFamily="34" charset="0"/>
              <a:buChar char="•"/>
            </a:pPr>
            <a:r>
              <a:rPr lang="en-US" sz="1200" dirty="0"/>
              <a:t>Creation and modernization of companies in the tertiary sector</a:t>
            </a:r>
          </a:p>
          <a:p>
            <a:pPr marL="171450" indent="-171450">
              <a:buFont typeface="Arial" panose="020B0604020202020204" pitchFamily="34" charset="0"/>
              <a:buChar char="•"/>
            </a:pPr>
            <a:r>
              <a:rPr lang="en-US" sz="1200" dirty="0"/>
              <a:t>Joint interregional and transnational actions of fishing companies</a:t>
            </a:r>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646209"/>
            <a:ext cx="11439144" cy="276999"/>
          </a:xfrm>
          <a:prstGeom prst="rect">
            <a:avLst/>
          </a:prstGeom>
          <a:noFill/>
        </p:spPr>
        <p:txBody>
          <a:bodyPr wrap="square">
            <a:spAutoFit/>
          </a:bodyPr>
          <a:lstStyle/>
          <a:p>
            <a:r>
              <a:rPr lang="en-US" sz="1200" b="1" dirty="0">
                <a:solidFill>
                  <a:srgbClr val="6565FF"/>
                </a:solidFill>
              </a:rPr>
              <a:t>MESSINIA</a:t>
            </a:r>
          </a:p>
        </p:txBody>
      </p:sp>
      <p:pic>
        <p:nvPicPr>
          <p:cNvPr id="3" name="Εικόνα 2">
            <a:extLst>
              <a:ext uri="{FF2B5EF4-FFF2-40B4-BE49-F238E27FC236}">
                <a16:creationId xmlns:a16="http://schemas.microsoft.com/office/drawing/2014/main" id="{0094BA97-6746-4AFB-DCE9-56F3D0EE92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2031" y="982710"/>
            <a:ext cx="3809714" cy="3663499"/>
          </a:xfrm>
          <a:prstGeom prst="rect">
            <a:avLst/>
          </a:prstGeom>
        </p:spPr>
      </p:pic>
      <p:grpSp>
        <p:nvGrpSpPr>
          <p:cNvPr id="15" name="Ομάδα 14">
            <a:extLst>
              <a:ext uri="{FF2B5EF4-FFF2-40B4-BE49-F238E27FC236}">
                <a16:creationId xmlns:a16="http://schemas.microsoft.com/office/drawing/2014/main" id="{B7C818DB-6AB4-ED24-A9DE-B9FC0184ECD9}"/>
              </a:ext>
            </a:extLst>
          </p:cNvPr>
          <p:cNvGrpSpPr>
            <a:grpSpLocks noChangeAspect="1"/>
          </p:cNvGrpSpPr>
          <p:nvPr/>
        </p:nvGrpSpPr>
        <p:grpSpPr>
          <a:xfrm>
            <a:off x="8766927" y="6093766"/>
            <a:ext cx="2908072" cy="612132"/>
            <a:chOff x="250086" y="5655639"/>
            <a:chExt cx="3471619" cy="730755"/>
          </a:xfrm>
        </p:grpSpPr>
        <p:pic>
          <p:nvPicPr>
            <p:cNvPr id="16" name="Εικόνα 15">
              <a:extLst>
                <a:ext uri="{FF2B5EF4-FFF2-40B4-BE49-F238E27FC236}">
                  <a16:creationId xmlns:a16="http://schemas.microsoft.com/office/drawing/2014/main" id="{C9285F23-EA27-120D-5A95-5C69A0838C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7" name="Εικόνα 16">
              <a:extLst>
                <a:ext uri="{FF2B5EF4-FFF2-40B4-BE49-F238E27FC236}">
                  <a16:creationId xmlns:a16="http://schemas.microsoft.com/office/drawing/2014/main" id="{D9E4E554-C2CB-2AEA-B251-36396D6F64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8" name="Picture 5">
              <a:extLst>
                <a:ext uri="{FF2B5EF4-FFF2-40B4-BE49-F238E27FC236}">
                  <a16:creationId xmlns:a16="http://schemas.microsoft.com/office/drawing/2014/main" id="{21776A33-ABED-D156-E026-74053B40B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Εικόνα 18">
              <a:extLst>
                <a:ext uri="{FF2B5EF4-FFF2-40B4-BE49-F238E27FC236}">
                  <a16:creationId xmlns:a16="http://schemas.microsoft.com/office/drawing/2014/main" id="{6AA006AA-5320-2390-0FDB-420A1641B7E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pic>
        <p:nvPicPr>
          <p:cNvPr id="20" name="Εικόνα 19">
            <a:extLst>
              <a:ext uri="{FF2B5EF4-FFF2-40B4-BE49-F238E27FC236}">
                <a16:creationId xmlns:a16="http://schemas.microsoft.com/office/drawing/2014/main" id="{6A6C7D6B-46B9-ABDF-2E2F-D38AA6B8EB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3859" y="803033"/>
            <a:ext cx="3933661" cy="4302885"/>
          </a:xfrm>
          <a:prstGeom prst="rect">
            <a:avLst/>
          </a:prstGeom>
        </p:spPr>
      </p:pic>
    </p:spTree>
    <p:extLst>
      <p:ext uri="{BB962C8B-B14F-4D97-AF65-F5344CB8AC3E}">
        <p14:creationId xmlns:p14="http://schemas.microsoft.com/office/powerpoint/2010/main" val="2824538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15194A4-2EC2-D914-49C4-3696773D7378}"/>
              </a:ext>
            </a:extLst>
          </p:cNvPr>
          <p:cNvPicPr>
            <a:picLocks noChangeAspect="1"/>
          </p:cNvPicPr>
          <p:nvPr/>
        </p:nvPicPr>
        <p:blipFill>
          <a:blip r:embed="rId2"/>
          <a:stretch>
            <a:fillRect/>
          </a:stretch>
        </p:blipFill>
        <p:spPr>
          <a:xfrm>
            <a:off x="3864990" y="357041"/>
            <a:ext cx="7855620" cy="4375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a:extLst>
              <a:ext uri="{FF2B5EF4-FFF2-40B4-BE49-F238E27FC236}">
                <a16:creationId xmlns:a16="http://schemas.microsoft.com/office/drawing/2014/main" id="{2F756237-5D6C-26AD-791A-E4CE826E281C}"/>
              </a:ext>
            </a:extLst>
          </p:cNvPr>
          <p:cNvPicPr>
            <a:picLocks noChangeAspect="1"/>
          </p:cNvPicPr>
          <p:nvPr/>
        </p:nvPicPr>
        <p:blipFill>
          <a:blip r:embed="rId3"/>
          <a:stretch>
            <a:fillRect/>
          </a:stretch>
        </p:blipFill>
        <p:spPr>
          <a:xfrm>
            <a:off x="730381" y="3600514"/>
            <a:ext cx="4350667" cy="2900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Εικόνα 6">
            <a:extLst>
              <a:ext uri="{FF2B5EF4-FFF2-40B4-BE49-F238E27FC236}">
                <a16:creationId xmlns:a16="http://schemas.microsoft.com/office/drawing/2014/main" id="{04963F12-3EAC-6489-7FA6-022CB02DAF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8" name="Ομάδα 7">
            <a:extLst>
              <a:ext uri="{FF2B5EF4-FFF2-40B4-BE49-F238E27FC236}">
                <a16:creationId xmlns:a16="http://schemas.microsoft.com/office/drawing/2014/main" id="{A87A03D9-1782-C1ED-BCD1-B3183A6CA2E4}"/>
              </a:ext>
            </a:extLst>
          </p:cNvPr>
          <p:cNvGrpSpPr>
            <a:grpSpLocks noChangeAspect="1"/>
          </p:cNvGrpSpPr>
          <p:nvPr/>
        </p:nvGrpSpPr>
        <p:grpSpPr>
          <a:xfrm>
            <a:off x="8766927" y="6093766"/>
            <a:ext cx="2908072" cy="612132"/>
            <a:chOff x="250086" y="5655639"/>
            <a:chExt cx="3471619" cy="730755"/>
          </a:xfrm>
        </p:grpSpPr>
        <p:pic>
          <p:nvPicPr>
            <p:cNvPr id="9" name="Εικόνα 8">
              <a:extLst>
                <a:ext uri="{FF2B5EF4-FFF2-40B4-BE49-F238E27FC236}">
                  <a16:creationId xmlns:a16="http://schemas.microsoft.com/office/drawing/2014/main" id="{4C8E095D-0260-74E5-6CED-103E780CB9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0" name="Εικόνα 9">
              <a:extLst>
                <a:ext uri="{FF2B5EF4-FFF2-40B4-BE49-F238E27FC236}">
                  <a16:creationId xmlns:a16="http://schemas.microsoft.com/office/drawing/2014/main" id="{69C380B3-FDA5-B1F4-4047-6B09559B05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1" name="Picture 5">
              <a:extLst>
                <a:ext uri="{FF2B5EF4-FFF2-40B4-BE49-F238E27FC236}">
                  <a16:creationId xmlns:a16="http://schemas.microsoft.com/office/drawing/2014/main" id="{384E6798-D757-97CB-D64E-AFB50E12E0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11">
              <a:extLst>
                <a:ext uri="{FF2B5EF4-FFF2-40B4-BE49-F238E27FC236}">
                  <a16:creationId xmlns:a16="http://schemas.microsoft.com/office/drawing/2014/main" id="{F4BA8E30-3873-DCD1-8D8E-3DA8E4810FB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39934766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76507E-B4E2-33FC-BF11-4B5683990CCB}"/>
              </a:ext>
            </a:extLst>
          </p:cNvPr>
          <p:cNvSpPr txBox="1"/>
          <p:nvPr/>
        </p:nvSpPr>
        <p:spPr>
          <a:xfrm>
            <a:off x="376428" y="5105918"/>
            <a:ext cx="11364786" cy="1200329"/>
          </a:xfrm>
          <a:prstGeom prst="rect">
            <a:avLst/>
          </a:prstGeom>
          <a:noFill/>
        </p:spPr>
        <p:txBody>
          <a:bodyPr wrap="square">
            <a:spAutoFit/>
          </a:bodyPr>
          <a:lstStyle/>
          <a:p>
            <a:pPr marL="171450" indent="-171450">
              <a:buFont typeface="Arial" panose="020B0604020202020204" pitchFamily="34" charset="0"/>
              <a:buChar char="•"/>
            </a:pPr>
            <a:r>
              <a:rPr lang="en-US" sz="1200" dirty="0"/>
              <a:t>Increasing the competitiveness of the aquaculture sector.</a:t>
            </a:r>
          </a:p>
          <a:p>
            <a:pPr marL="171450" indent="-171450">
              <a:buFont typeface="Arial" panose="020B0604020202020204" pitchFamily="34" charset="0"/>
              <a:buChar char="•"/>
            </a:pPr>
            <a:r>
              <a:rPr lang="en-US" sz="1200" dirty="0"/>
              <a:t>Promoting fisheries and aquaculture innovation.</a:t>
            </a:r>
          </a:p>
          <a:p>
            <a:pPr marL="171450" indent="-171450">
              <a:buFont typeface="Arial" panose="020B0604020202020204" pitchFamily="34" charset="0"/>
              <a:buChar char="•"/>
            </a:pPr>
            <a:r>
              <a:rPr lang="en-US" sz="1200" dirty="0"/>
              <a:t>Support for the diversification of fishing activities.</a:t>
            </a:r>
          </a:p>
          <a:p>
            <a:pPr marL="171450" indent="-171450">
              <a:buFont typeface="Arial" panose="020B0604020202020204" pitchFamily="34" charset="0"/>
              <a:buChar char="•"/>
            </a:pPr>
            <a:r>
              <a:rPr lang="en-US" sz="1200" dirty="0"/>
              <a:t>Creating and maintaining tasks.</a:t>
            </a:r>
          </a:p>
          <a:p>
            <a:pPr marL="171450" indent="-171450">
              <a:buFont typeface="Arial" panose="020B0604020202020204" pitchFamily="34" charset="0"/>
              <a:buChar char="•"/>
            </a:pPr>
            <a:r>
              <a:rPr lang="en-US" sz="1200" dirty="0"/>
              <a:t>Promoting social prosperity and cultural heritage.</a:t>
            </a:r>
          </a:p>
          <a:p>
            <a:pPr marL="171450" indent="-171450">
              <a:buFont typeface="Arial" panose="020B0604020202020204" pitchFamily="34" charset="0"/>
              <a:buChar char="•"/>
            </a:pPr>
            <a:r>
              <a:rPr lang="en-US" sz="1200" dirty="0"/>
              <a:t>Strengthen the governance role of fisheries communities in local development.</a:t>
            </a:r>
          </a:p>
        </p:txBody>
      </p:sp>
      <p:pic>
        <p:nvPicPr>
          <p:cNvPr id="7" name="Εικόνα 6">
            <a:extLst>
              <a:ext uri="{FF2B5EF4-FFF2-40B4-BE49-F238E27FC236}">
                <a16:creationId xmlns:a16="http://schemas.microsoft.com/office/drawing/2014/main" id="{EE271DEB-9FB8-019D-1467-05E605AD6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sp>
        <p:nvSpPr>
          <p:cNvPr id="10" name="TextBox 9">
            <a:extLst>
              <a:ext uri="{FF2B5EF4-FFF2-40B4-BE49-F238E27FC236}">
                <a16:creationId xmlns:a16="http://schemas.microsoft.com/office/drawing/2014/main" id="{4B79D341-207B-A920-8BC8-BF41BF0D7427}"/>
              </a:ext>
            </a:extLst>
          </p:cNvPr>
          <p:cNvSpPr txBox="1"/>
          <p:nvPr/>
        </p:nvSpPr>
        <p:spPr>
          <a:xfrm>
            <a:off x="376428" y="4646209"/>
            <a:ext cx="11439144" cy="276999"/>
          </a:xfrm>
          <a:prstGeom prst="rect">
            <a:avLst/>
          </a:prstGeom>
          <a:noFill/>
        </p:spPr>
        <p:txBody>
          <a:bodyPr wrap="square">
            <a:spAutoFit/>
          </a:bodyPr>
          <a:lstStyle/>
          <a:p>
            <a:r>
              <a:rPr lang="en-US" sz="1200" b="1" dirty="0">
                <a:solidFill>
                  <a:srgbClr val="6565FF"/>
                </a:solidFill>
              </a:rPr>
              <a:t>BURGAS</a:t>
            </a:r>
          </a:p>
        </p:txBody>
      </p:sp>
      <p:grpSp>
        <p:nvGrpSpPr>
          <p:cNvPr id="14" name="Ομάδα 13">
            <a:extLst>
              <a:ext uri="{FF2B5EF4-FFF2-40B4-BE49-F238E27FC236}">
                <a16:creationId xmlns:a16="http://schemas.microsoft.com/office/drawing/2014/main" id="{5F59B5D9-6DAD-07C6-3F1F-0AE3513E2CB0}"/>
              </a:ext>
            </a:extLst>
          </p:cNvPr>
          <p:cNvGrpSpPr>
            <a:grpSpLocks noChangeAspect="1"/>
          </p:cNvGrpSpPr>
          <p:nvPr/>
        </p:nvGrpSpPr>
        <p:grpSpPr>
          <a:xfrm>
            <a:off x="8766927" y="6093766"/>
            <a:ext cx="2908072" cy="612132"/>
            <a:chOff x="250086" y="5655639"/>
            <a:chExt cx="3471619" cy="730755"/>
          </a:xfrm>
        </p:grpSpPr>
        <p:pic>
          <p:nvPicPr>
            <p:cNvPr id="15" name="Εικόνα 14">
              <a:extLst>
                <a:ext uri="{FF2B5EF4-FFF2-40B4-BE49-F238E27FC236}">
                  <a16:creationId xmlns:a16="http://schemas.microsoft.com/office/drawing/2014/main" id="{C4205726-595E-6EF8-7C49-12950181B9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6" name="Εικόνα 15">
              <a:extLst>
                <a:ext uri="{FF2B5EF4-FFF2-40B4-BE49-F238E27FC236}">
                  <a16:creationId xmlns:a16="http://schemas.microsoft.com/office/drawing/2014/main" id="{F52E0925-1B45-D385-6EAC-911AC51BB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7" name="Picture 5">
              <a:extLst>
                <a:ext uri="{FF2B5EF4-FFF2-40B4-BE49-F238E27FC236}">
                  <a16:creationId xmlns:a16="http://schemas.microsoft.com/office/drawing/2014/main" id="{147923C1-C51F-C26F-8767-4556AF62A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Εικόνα 17">
              <a:extLst>
                <a:ext uri="{FF2B5EF4-FFF2-40B4-BE49-F238E27FC236}">
                  <a16:creationId xmlns:a16="http://schemas.microsoft.com/office/drawing/2014/main" id="{BBF73843-933A-3205-1DF6-1171F0C8BD9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
        <p:nvSpPr>
          <p:cNvPr id="19" name="Ορθογώνιο 18">
            <a:extLst>
              <a:ext uri="{FF2B5EF4-FFF2-40B4-BE49-F238E27FC236}">
                <a16:creationId xmlns:a16="http://schemas.microsoft.com/office/drawing/2014/main" id="{5E5F2405-9C76-FA9A-9B0B-97AD812DFA0E}"/>
              </a:ext>
            </a:extLst>
          </p:cNvPr>
          <p:cNvSpPr/>
          <p:nvPr/>
        </p:nvSpPr>
        <p:spPr>
          <a:xfrm>
            <a:off x="4147532" y="1132160"/>
            <a:ext cx="3896936" cy="3259188"/>
          </a:xfrm>
          <a:prstGeom prst="rect">
            <a:avLst/>
          </a:prstGeom>
          <a:blipFill>
            <a:blip r:embed="rId7">
              <a:extLst>
                <a:ext uri="{28A0092B-C50C-407E-A947-70E740481C1C}">
                  <a14:useLocalDpi xmlns:a14="http://schemas.microsoft.com/office/drawing/2010/main" val="0"/>
                </a:ext>
              </a:extLst>
            </a:blip>
            <a:srcRect/>
            <a:stretch>
              <a:fillRect l="-5000" r="-5000"/>
            </a:stretch>
          </a:blip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04627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58ECDD7-5A43-EF53-9EC2-B19DBB19BF24}"/>
              </a:ext>
            </a:extLst>
          </p:cNvPr>
          <p:cNvPicPr>
            <a:picLocks noChangeAspect="1"/>
          </p:cNvPicPr>
          <p:nvPr/>
        </p:nvPicPr>
        <p:blipFill>
          <a:blip r:embed="rId2"/>
          <a:stretch>
            <a:fillRect/>
          </a:stretch>
        </p:blipFill>
        <p:spPr>
          <a:xfrm>
            <a:off x="3836710" y="576907"/>
            <a:ext cx="7598003" cy="3076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Οδηγός: Burgas - Πληροφορίες για ταξίδια, εκδρομές και αξιοθέατα για το  2022 από το Tripadvisor">
            <a:extLst>
              <a:ext uri="{FF2B5EF4-FFF2-40B4-BE49-F238E27FC236}">
                <a16:creationId xmlns:a16="http://schemas.microsoft.com/office/drawing/2014/main" id="{E4A4394A-12AA-8E2D-FC69-AB44B3ABD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87" y="2961063"/>
            <a:ext cx="4766820" cy="34048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Εικόνα 5">
            <a:extLst>
              <a:ext uri="{FF2B5EF4-FFF2-40B4-BE49-F238E27FC236}">
                <a16:creationId xmlns:a16="http://schemas.microsoft.com/office/drawing/2014/main" id="{3F886339-3FDA-5EBB-BE6A-6EDD83DF3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7" name="Ομάδα 6">
            <a:extLst>
              <a:ext uri="{FF2B5EF4-FFF2-40B4-BE49-F238E27FC236}">
                <a16:creationId xmlns:a16="http://schemas.microsoft.com/office/drawing/2014/main" id="{86D74759-4A09-502F-AFFA-79C1BE1A825B}"/>
              </a:ext>
            </a:extLst>
          </p:cNvPr>
          <p:cNvGrpSpPr>
            <a:grpSpLocks noChangeAspect="1"/>
          </p:cNvGrpSpPr>
          <p:nvPr/>
        </p:nvGrpSpPr>
        <p:grpSpPr>
          <a:xfrm>
            <a:off x="8766927" y="6093766"/>
            <a:ext cx="2908072" cy="612132"/>
            <a:chOff x="250086" y="5655639"/>
            <a:chExt cx="3471619" cy="730755"/>
          </a:xfrm>
        </p:grpSpPr>
        <p:pic>
          <p:nvPicPr>
            <p:cNvPr id="8" name="Εικόνα 7">
              <a:extLst>
                <a:ext uri="{FF2B5EF4-FFF2-40B4-BE49-F238E27FC236}">
                  <a16:creationId xmlns:a16="http://schemas.microsoft.com/office/drawing/2014/main" id="{DD862082-6AB2-1CA6-0523-AE9C9B240E7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9" name="Εικόνα 8">
              <a:extLst>
                <a:ext uri="{FF2B5EF4-FFF2-40B4-BE49-F238E27FC236}">
                  <a16:creationId xmlns:a16="http://schemas.microsoft.com/office/drawing/2014/main" id="{B248CD61-0F11-507C-F9FE-2831AFA372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0" name="Picture 5">
              <a:extLst>
                <a:ext uri="{FF2B5EF4-FFF2-40B4-BE49-F238E27FC236}">
                  <a16:creationId xmlns:a16="http://schemas.microsoft.com/office/drawing/2014/main" id="{A0CF06D6-5532-3C6A-1E4D-001AD296C5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10">
              <a:extLst>
                <a:ext uri="{FF2B5EF4-FFF2-40B4-BE49-F238E27FC236}">
                  <a16:creationId xmlns:a16="http://schemas.microsoft.com/office/drawing/2014/main" id="{83307D4A-6B81-4519-FEDE-969BF30E895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8486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Εικόνα 13">
            <a:extLst>
              <a:ext uri="{FF2B5EF4-FFF2-40B4-BE49-F238E27FC236}">
                <a16:creationId xmlns:a16="http://schemas.microsoft.com/office/drawing/2014/main" id="{E2DBB43D-C72F-F9FA-C4BF-B7C295B43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971692" cy="6858000"/>
          </a:xfrm>
          <a:prstGeom prst="rect">
            <a:avLst/>
          </a:prstGeom>
        </p:spPr>
      </p:pic>
      <p:grpSp>
        <p:nvGrpSpPr>
          <p:cNvPr id="15" name="Ομάδα 14">
            <a:extLst>
              <a:ext uri="{FF2B5EF4-FFF2-40B4-BE49-F238E27FC236}">
                <a16:creationId xmlns:a16="http://schemas.microsoft.com/office/drawing/2014/main" id="{7D6ED494-6734-42CC-2C64-53AC052DB3DB}"/>
              </a:ext>
            </a:extLst>
          </p:cNvPr>
          <p:cNvGrpSpPr>
            <a:grpSpLocks noChangeAspect="1"/>
          </p:cNvGrpSpPr>
          <p:nvPr/>
        </p:nvGrpSpPr>
        <p:grpSpPr>
          <a:xfrm>
            <a:off x="8766927" y="6093766"/>
            <a:ext cx="2908072" cy="612132"/>
            <a:chOff x="250086" y="5655639"/>
            <a:chExt cx="3471619" cy="730755"/>
          </a:xfrm>
        </p:grpSpPr>
        <p:pic>
          <p:nvPicPr>
            <p:cNvPr id="16" name="Εικόνα 15">
              <a:extLst>
                <a:ext uri="{FF2B5EF4-FFF2-40B4-BE49-F238E27FC236}">
                  <a16:creationId xmlns:a16="http://schemas.microsoft.com/office/drawing/2014/main" id="{B321ACA8-2986-4058-E66B-0DE9064C4D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7" name="Εικόνα 16">
              <a:extLst>
                <a:ext uri="{FF2B5EF4-FFF2-40B4-BE49-F238E27FC236}">
                  <a16:creationId xmlns:a16="http://schemas.microsoft.com/office/drawing/2014/main" id="{9C82FD0B-61B3-251D-8C26-69558786F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8" name="Picture 5">
              <a:extLst>
                <a:ext uri="{FF2B5EF4-FFF2-40B4-BE49-F238E27FC236}">
                  <a16:creationId xmlns:a16="http://schemas.microsoft.com/office/drawing/2014/main" id="{9C19BED5-9734-2DC4-D688-4F3927D729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Εικόνα 18">
              <a:extLst>
                <a:ext uri="{FF2B5EF4-FFF2-40B4-BE49-F238E27FC236}">
                  <a16:creationId xmlns:a16="http://schemas.microsoft.com/office/drawing/2014/main" id="{4F6D8000-2102-2FBF-B7A9-15CC0F5DFCD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pic>
        <p:nvPicPr>
          <p:cNvPr id="20" name="Εικόνα 19">
            <a:extLst>
              <a:ext uri="{FF2B5EF4-FFF2-40B4-BE49-F238E27FC236}">
                <a16:creationId xmlns:a16="http://schemas.microsoft.com/office/drawing/2014/main" id="{1A474F9C-E41F-BEEE-E956-05E5ACE605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4532" y="523414"/>
            <a:ext cx="1304954" cy="878900"/>
          </a:xfrm>
          <a:prstGeom prst="rect">
            <a:avLst/>
          </a:prstGeom>
        </p:spPr>
      </p:pic>
      <p:sp>
        <p:nvSpPr>
          <p:cNvPr id="21" name="Κύκλος: Κενός 20">
            <a:extLst>
              <a:ext uri="{FF2B5EF4-FFF2-40B4-BE49-F238E27FC236}">
                <a16:creationId xmlns:a16="http://schemas.microsoft.com/office/drawing/2014/main" id="{1A607F34-A8C4-4935-A0B9-E664D64EAEF2}"/>
              </a:ext>
            </a:extLst>
          </p:cNvPr>
          <p:cNvSpPr>
            <a:spLocks noChangeAspect="1"/>
          </p:cNvSpPr>
          <p:nvPr/>
        </p:nvSpPr>
        <p:spPr>
          <a:xfrm>
            <a:off x="4015819" y="4194928"/>
            <a:ext cx="329938" cy="329938"/>
          </a:xfrm>
          <a:prstGeom prst="don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23" name="Ευθεία γραμμή σύνδεσης 22">
            <a:extLst>
              <a:ext uri="{FF2B5EF4-FFF2-40B4-BE49-F238E27FC236}">
                <a16:creationId xmlns:a16="http://schemas.microsoft.com/office/drawing/2014/main" id="{507EB34D-D18B-534F-8CEB-C316A5366CA9}"/>
              </a:ext>
            </a:extLst>
          </p:cNvPr>
          <p:cNvCxnSpPr>
            <a:cxnSpLocks/>
            <a:stCxn id="21" idx="3"/>
            <a:endCxn id="38" idx="7"/>
          </p:cNvCxnSpPr>
          <p:nvPr/>
        </p:nvCxnSpPr>
        <p:spPr>
          <a:xfrm flipH="1">
            <a:off x="3544478" y="4476548"/>
            <a:ext cx="519659" cy="3499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Ευθεία γραμμή σύνδεσης 27">
            <a:extLst>
              <a:ext uri="{FF2B5EF4-FFF2-40B4-BE49-F238E27FC236}">
                <a16:creationId xmlns:a16="http://schemas.microsoft.com/office/drawing/2014/main" id="{427BCAC6-83AF-5AA9-678B-674707B6182A}"/>
              </a:ext>
            </a:extLst>
          </p:cNvPr>
          <p:cNvCxnSpPr>
            <a:cxnSpLocks/>
            <a:endCxn id="21" idx="2"/>
          </p:cNvCxnSpPr>
          <p:nvPr/>
        </p:nvCxnSpPr>
        <p:spPr>
          <a:xfrm>
            <a:off x="2818614" y="4194928"/>
            <a:ext cx="1197205" cy="16496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Ευθεία γραμμή σύνδεσης 31">
            <a:extLst>
              <a:ext uri="{FF2B5EF4-FFF2-40B4-BE49-F238E27FC236}">
                <a16:creationId xmlns:a16="http://schemas.microsoft.com/office/drawing/2014/main" id="{530C6C79-8581-CBB0-C862-BC51BD52E159}"/>
              </a:ext>
            </a:extLst>
          </p:cNvPr>
          <p:cNvCxnSpPr>
            <a:cxnSpLocks/>
            <a:stCxn id="21" idx="0"/>
          </p:cNvCxnSpPr>
          <p:nvPr/>
        </p:nvCxnSpPr>
        <p:spPr>
          <a:xfrm flipV="1">
            <a:off x="4180788" y="1753386"/>
            <a:ext cx="381785" cy="24415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Ευθεία γραμμή σύνδεσης 34">
            <a:extLst>
              <a:ext uri="{FF2B5EF4-FFF2-40B4-BE49-F238E27FC236}">
                <a16:creationId xmlns:a16="http://schemas.microsoft.com/office/drawing/2014/main" id="{09BCA9DC-F972-1075-6D6E-92846F0980CC}"/>
              </a:ext>
            </a:extLst>
          </p:cNvPr>
          <p:cNvCxnSpPr>
            <a:cxnSpLocks/>
            <a:stCxn id="21" idx="7"/>
            <a:endCxn id="41" idx="3"/>
          </p:cNvCxnSpPr>
          <p:nvPr/>
        </p:nvCxnSpPr>
        <p:spPr>
          <a:xfrm flipV="1">
            <a:off x="4297439" y="636310"/>
            <a:ext cx="2136208" cy="360693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8" name="Κύκλος: Κενός 37">
            <a:extLst>
              <a:ext uri="{FF2B5EF4-FFF2-40B4-BE49-F238E27FC236}">
                <a16:creationId xmlns:a16="http://schemas.microsoft.com/office/drawing/2014/main" id="{28ADBCCE-6C4C-2482-0C39-7B138DB85A42}"/>
              </a:ext>
            </a:extLst>
          </p:cNvPr>
          <p:cNvSpPr>
            <a:spLocks noChangeAspect="1"/>
          </p:cNvSpPr>
          <p:nvPr/>
        </p:nvSpPr>
        <p:spPr>
          <a:xfrm>
            <a:off x="3262858" y="4778206"/>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39" name="Κύκλος: Κενός 38">
            <a:extLst>
              <a:ext uri="{FF2B5EF4-FFF2-40B4-BE49-F238E27FC236}">
                <a16:creationId xmlns:a16="http://schemas.microsoft.com/office/drawing/2014/main" id="{654627DC-7377-20CD-E431-75CDA93EFEAE}"/>
              </a:ext>
            </a:extLst>
          </p:cNvPr>
          <p:cNvSpPr>
            <a:spLocks noChangeAspect="1"/>
          </p:cNvSpPr>
          <p:nvPr/>
        </p:nvSpPr>
        <p:spPr>
          <a:xfrm>
            <a:off x="2571161" y="4056475"/>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0" name="Κύκλος: Κενός 39">
            <a:extLst>
              <a:ext uri="{FF2B5EF4-FFF2-40B4-BE49-F238E27FC236}">
                <a16:creationId xmlns:a16="http://schemas.microsoft.com/office/drawing/2014/main" id="{A3AEAFAE-B17F-9D16-76BD-1FEB2F767CFB}"/>
              </a:ext>
            </a:extLst>
          </p:cNvPr>
          <p:cNvSpPr>
            <a:spLocks noChangeAspect="1"/>
          </p:cNvSpPr>
          <p:nvPr/>
        </p:nvSpPr>
        <p:spPr>
          <a:xfrm>
            <a:off x="4419987" y="1471766"/>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1" name="Κύκλος: Κενός 40">
            <a:extLst>
              <a:ext uri="{FF2B5EF4-FFF2-40B4-BE49-F238E27FC236}">
                <a16:creationId xmlns:a16="http://schemas.microsoft.com/office/drawing/2014/main" id="{86A39FFC-E070-9987-B198-3E659C35190C}"/>
              </a:ext>
            </a:extLst>
          </p:cNvPr>
          <p:cNvSpPr>
            <a:spLocks noChangeAspect="1"/>
          </p:cNvSpPr>
          <p:nvPr/>
        </p:nvSpPr>
        <p:spPr>
          <a:xfrm>
            <a:off x="6385329" y="354690"/>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2" name="Κύκλος: Κενός 41">
            <a:extLst>
              <a:ext uri="{FF2B5EF4-FFF2-40B4-BE49-F238E27FC236}">
                <a16:creationId xmlns:a16="http://schemas.microsoft.com/office/drawing/2014/main" id="{6AFA0C62-1432-56B3-9086-343E2E5B56BD}"/>
              </a:ext>
            </a:extLst>
          </p:cNvPr>
          <p:cNvSpPr>
            <a:spLocks noChangeAspect="1"/>
          </p:cNvSpPr>
          <p:nvPr/>
        </p:nvSpPr>
        <p:spPr>
          <a:xfrm>
            <a:off x="3087278" y="1530091"/>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
        <p:nvSpPr>
          <p:cNvPr id="43" name="Κύκλος: Κενός 42">
            <a:extLst>
              <a:ext uri="{FF2B5EF4-FFF2-40B4-BE49-F238E27FC236}">
                <a16:creationId xmlns:a16="http://schemas.microsoft.com/office/drawing/2014/main" id="{1BA340D6-5363-C605-43AF-8C76437BB2EA}"/>
              </a:ext>
            </a:extLst>
          </p:cNvPr>
          <p:cNvSpPr>
            <a:spLocks noChangeAspect="1"/>
          </p:cNvSpPr>
          <p:nvPr/>
        </p:nvSpPr>
        <p:spPr>
          <a:xfrm>
            <a:off x="3387097" y="1556607"/>
            <a:ext cx="329938" cy="329938"/>
          </a:xfrm>
          <a:prstGeom prst="donut">
            <a:avLst/>
          </a:prstGeom>
          <a:solidFill>
            <a:schemeClr val="accent2">
              <a:lumMod val="7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cxnSp>
        <p:nvCxnSpPr>
          <p:cNvPr id="44" name="Ευθεία γραμμή σύνδεσης 43">
            <a:extLst>
              <a:ext uri="{FF2B5EF4-FFF2-40B4-BE49-F238E27FC236}">
                <a16:creationId xmlns:a16="http://schemas.microsoft.com/office/drawing/2014/main" id="{1A190DDB-948E-EA53-4A5F-6A0EE882FC0E}"/>
              </a:ext>
            </a:extLst>
          </p:cNvPr>
          <p:cNvCxnSpPr>
            <a:cxnSpLocks/>
            <a:stCxn id="21" idx="1"/>
            <a:endCxn id="42" idx="4"/>
          </p:cNvCxnSpPr>
          <p:nvPr/>
        </p:nvCxnSpPr>
        <p:spPr>
          <a:xfrm flipH="1" flipV="1">
            <a:off x="3252247" y="1860029"/>
            <a:ext cx="811890" cy="23832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Ευθεία γραμμή σύνδεσης 46">
            <a:extLst>
              <a:ext uri="{FF2B5EF4-FFF2-40B4-BE49-F238E27FC236}">
                <a16:creationId xmlns:a16="http://schemas.microsoft.com/office/drawing/2014/main" id="{D36BEF21-8998-ECDD-94D1-70C71EFE1098}"/>
              </a:ext>
            </a:extLst>
          </p:cNvPr>
          <p:cNvCxnSpPr>
            <a:cxnSpLocks/>
            <a:stCxn id="21" idx="0"/>
            <a:endCxn id="43" idx="4"/>
          </p:cNvCxnSpPr>
          <p:nvPr/>
        </p:nvCxnSpPr>
        <p:spPr>
          <a:xfrm flipH="1" flipV="1">
            <a:off x="3552066" y="1886545"/>
            <a:ext cx="628722" cy="230838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4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down)">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dow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wipe(down)">
                                      <p:cBhvr>
                                        <p:cTn id="63" dur="500"/>
                                        <p:tgtEl>
                                          <p:spTgt spid="3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8" grpId="0" animBg="1"/>
      <p:bldP spid="39" grpId="0" animBg="1"/>
      <p:bldP spid="40"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5EDDF6A-E3C3-4725-B757-A1946DB7B982}"/>
              </a:ext>
            </a:extLst>
          </p:cNvPr>
          <p:cNvSpPr txBox="1"/>
          <p:nvPr/>
        </p:nvSpPr>
        <p:spPr>
          <a:xfrm>
            <a:off x="7597836" y="579421"/>
            <a:ext cx="1553377" cy="400110"/>
          </a:xfrm>
          <a:prstGeom prst="rect">
            <a:avLst/>
          </a:prstGeom>
          <a:noFill/>
        </p:spPr>
        <p:txBody>
          <a:bodyPr wrap="square" rtlCol="0" anchor="ctr">
            <a:spAutoFit/>
          </a:bodyPr>
          <a:lstStyle/>
          <a:p>
            <a:pPr algn="ctr"/>
            <a:r>
              <a:rPr lang="el-GR" sz="2000" b="0" i="0" u="none" strike="noStrike" baseline="0" dirty="0">
                <a:solidFill>
                  <a:schemeClr val="bg1"/>
                </a:solidFill>
                <a:latin typeface="CIDFont+F6"/>
              </a:rPr>
              <a:t>9.400.000€</a:t>
            </a:r>
            <a:r>
              <a:rPr lang="el-GR" sz="2000" dirty="0">
                <a:solidFill>
                  <a:schemeClr val="bg1"/>
                </a:solidFill>
              </a:rPr>
              <a:t> </a:t>
            </a:r>
          </a:p>
        </p:txBody>
      </p:sp>
      <p:pic>
        <p:nvPicPr>
          <p:cNvPr id="44" name="Picture 2">
            <a:extLst>
              <a:ext uri="{FF2B5EF4-FFF2-40B4-BE49-F238E27FC236}">
                <a16:creationId xmlns:a16="http://schemas.microsoft.com/office/drawing/2014/main" id="{C878174E-60B7-4F63-B0DB-3584DAC80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180958" y="2103013"/>
            <a:ext cx="5062122" cy="3365267"/>
          </a:xfrm>
          <a:prstGeom prst="roundRect">
            <a:avLst>
              <a:gd name="adj" fmla="val 0"/>
            </a:avLst>
          </a:prstGeom>
          <a:solidFill>
            <a:srgbClr val="FFFFFF">
              <a:shade val="85000"/>
            </a:srgbClr>
          </a:solidFill>
          <a:ln>
            <a:noFill/>
          </a:ln>
          <a:effectLst/>
        </p:spPr>
      </p:pic>
      <p:grpSp>
        <p:nvGrpSpPr>
          <p:cNvPr id="39" name="Ομάδα 38">
            <a:extLst>
              <a:ext uri="{FF2B5EF4-FFF2-40B4-BE49-F238E27FC236}">
                <a16:creationId xmlns:a16="http://schemas.microsoft.com/office/drawing/2014/main" id="{CA3B4DA5-988C-467A-B2C5-73C0E85422F0}"/>
              </a:ext>
            </a:extLst>
          </p:cNvPr>
          <p:cNvGrpSpPr>
            <a:grpSpLocks noChangeAspect="1"/>
          </p:cNvGrpSpPr>
          <p:nvPr/>
        </p:nvGrpSpPr>
        <p:grpSpPr>
          <a:xfrm>
            <a:off x="4818953" y="637531"/>
            <a:ext cx="2554093" cy="684000"/>
            <a:chOff x="6606980" y="2882308"/>
            <a:chExt cx="3979841" cy="1065823"/>
          </a:xfrm>
        </p:grpSpPr>
        <p:sp>
          <p:nvSpPr>
            <p:cNvPr id="40" name="Οβάλ 39">
              <a:extLst>
                <a:ext uri="{FF2B5EF4-FFF2-40B4-BE49-F238E27FC236}">
                  <a16:creationId xmlns:a16="http://schemas.microsoft.com/office/drawing/2014/main" id="{ED478992-819B-4BF8-885C-B7F7E7400D58}"/>
                </a:ext>
              </a:extLst>
            </p:cNvPr>
            <p:cNvSpPr>
              <a:spLocks noChangeAspect="1"/>
            </p:cNvSpPr>
            <p:nvPr/>
          </p:nvSpPr>
          <p:spPr>
            <a:xfrm>
              <a:off x="6606980" y="2882308"/>
              <a:ext cx="1061238" cy="1061238"/>
            </a:xfrm>
            <a:prstGeom prst="ellipse">
              <a:avLst/>
            </a:prstGeom>
            <a:solidFill>
              <a:srgbClr val="38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41" name="Γραφικό 40" descr="Κτήριο">
              <a:extLst>
                <a:ext uri="{FF2B5EF4-FFF2-40B4-BE49-F238E27FC236}">
                  <a16:creationId xmlns:a16="http://schemas.microsoft.com/office/drawing/2014/main" id="{0EEAF43F-374C-4F82-9D47-21BA5FFC02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4192" y="3169520"/>
              <a:ext cx="486814" cy="486814"/>
            </a:xfrm>
            <a:prstGeom prst="rect">
              <a:avLst/>
            </a:prstGeom>
          </p:spPr>
        </p:pic>
        <p:sp>
          <p:nvSpPr>
            <p:cNvPr id="42" name="Οβάλ 41">
              <a:extLst>
                <a:ext uri="{FF2B5EF4-FFF2-40B4-BE49-F238E27FC236}">
                  <a16:creationId xmlns:a16="http://schemas.microsoft.com/office/drawing/2014/main" id="{6F085999-40FA-4A5C-92D1-3271C6AEDF40}"/>
                </a:ext>
              </a:extLst>
            </p:cNvPr>
            <p:cNvSpPr>
              <a:spLocks noChangeAspect="1"/>
            </p:cNvSpPr>
            <p:nvPr/>
          </p:nvSpPr>
          <p:spPr>
            <a:xfrm>
              <a:off x="9525583" y="2882308"/>
              <a:ext cx="1061238" cy="1061238"/>
            </a:xfrm>
            <a:prstGeom prst="ellipse">
              <a:avLst/>
            </a:prstGeom>
            <a:solidFill>
              <a:srgbClr val="38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3" name="Οβάλ 42">
              <a:extLst>
                <a:ext uri="{FF2B5EF4-FFF2-40B4-BE49-F238E27FC236}">
                  <a16:creationId xmlns:a16="http://schemas.microsoft.com/office/drawing/2014/main" id="{6440F4CB-F59A-4C1E-90B8-E496B1165CEA}"/>
                </a:ext>
              </a:extLst>
            </p:cNvPr>
            <p:cNvSpPr>
              <a:spLocks noChangeAspect="1"/>
            </p:cNvSpPr>
            <p:nvPr/>
          </p:nvSpPr>
          <p:spPr>
            <a:xfrm>
              <a:off x="8581582" y="2886893"/>
              <a:ext cx="1061238" cy="1061238"/>
            </a:xfrm>
            <a:prstGeom prst="ellipse">
              <a:avLst/>
            </a:prstGeom>
            <a:solidFill>
              <a:srgbClr val="385F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46" name="Γραφικό 45" descr="Γενική πρόσβαση">
              <a:extLst>
                <a:ext uri="{FF2B5EF4-FFF2-40B4-BE49-F238E27FC236}">
                  <a16:creationId xmlns:a16="http://schemas.microsoft.com/office/drawing/2014/main" id="{B0702634-B3FD-424A-BB16-279CB2AD56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7606" y="3174105"/>
              <a:ext cx="489190" cy="489190"/>
            </a:xfrm>
            <a:prstGeom prst="rect">
              <a:avLst/>
            </a:prstGeom>
          </p:spPr>
        </p:pic>
        <p:pic>
          <p:nvPicPr>
            <p:cNvPr id="47" name="Γραφικό 46" descr="Γράφημα ράβδων με ανοδική τάση">
              <a:extLst>
                <a:ext uri="{FF2B5EF4-FFF2-40B4-BE49-F238E27FC236}">
                  <a16:creationId xmlns:a16="http://schemas.microsoft.com/office/drawing/2014/main" id="{384095A0-710C-434E-94F9-F235EBBBC8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13055" y="3169520"/>
              <a:ext cx="486814" cy="486814"/>
            </a:xfrm>
            <a:prstGeom prst="rect">
              <a:avLst/>
            </a:prstGeom>
          </p:spPr>
        </p:pic>
      </p:grpSp>
      <p:pic>
        <p:nvPicPr>
          <p:cNvPr id="13" name="Εικόνα 12">
            <a:extLst>
              <a:ext uri="{FF2B5EF4-FFF2-40B4-BE49-F238E27FC236}">
                <a16:creationId xmlns:a16="http://schemas.microsoft.com/office/drawing/2014/main" id="{9131CB84-2A3C-0824-ABD4-77D988CE05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2316" y="458619"/>
            <a:ext cx="1542485" cy="1038879"/>
          </a:xfrm>
          <a:prstGeom prst="rect">
            <a:avLst/>
          </a:prstGeom>
        </p:spPr>
      </p:pic>
      <p:grpSp>
        <p:nvGrpSpPr>
          <p:cNvPr id="25" name="Ομάδα 24">
            <a:extLst>
              <a:ext uri="{FF2B5EF4-FFF2-40B4-BE49-F238E27FC236}">
                <a16:creationId xmlns:a16="http://schemas.microsoft.com/office/drawing/2014/main" id="{0183E2D7-086C-0F92-907F-38D2A8259316}"/>
              </a:ext>
            </a:extLst>
          </p:cNvPr>
          <p:cNvGrpSpPr>
            <a:grpSpLocks noChangeAspect="1"/>
          </p:cNvGrpSpPr>
          <p:nvPr/>
        </p:nvGrpSpPr>
        <p:grpSpPr>
          <a:xfrm>
            <a:off x="8766927" y="6093766"/>
            <a:ext cx="2908072" cy="612132"/>
            <a:chOff x="250086" y="5655639"/>
            <a:chExt cx="3471619" cy="730755"/>
          </a:xfrm>
        </p:grpSpPr>
        <p:pic>
          <p:nvPicPr>
            <p:cNvPr id="26" name="Εικόνα 25">
              <a:extLst>
                <a:ext uri="{FF2B5EF4-FFF2-40B4-BE49-F238E27FC236}">
                  <a16:creationId xmlns:a16="http://schemas.microsoft.com/office/drawing/2014/main" id="{387F8FD6-B796-13E2-D967-5E61139B4EC3}"/>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7" name="Εικόνα 26">
              <a:extLst>
                <a:ext uri="{FF2B5EF4-FFF2-40B4-BE49-F238E27FC236}">
                  <a16:creationId xmlns:a16="http://schemas.microsoft.com/office/drawing/2014/main" id="{FE32F570-7FD2-0324-855C-91DE36A6000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8" name="Picture 5">
              <a:extLst>
                <a:ext uri="{FF2B5EF4-FFF2-40B4-BE49-F238E27FC236}">
                  <a16:creationId xmlns:a16="http://schemas.microsoft.com/office/drawing/2014/main" id="{795871BE-7CEE-1549-251F-2A1886643BA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Εικόνα 28">
              <a:extLst>
                <a:ext uri="{FF2B5EF4-FFF2-40B4-BE49-F238E27FC236}">
                  <a16:creationId xmlns:a16="http://schemas.microsoft.com/office/drawing/2014/main" id="{BF26375F-45CF-8E7D-C47A-6C9A5C021FC5}"/>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2748100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63CFD1E0-3C07-82C8-D2AC-C16BE0EB8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cxnSp>
        <p:nvCxnSpPr>
          <p:cNvPr id="12" name="Ευθεία γραμμή σύνδεσης 11">
            <a:extLst>
              <a:ext uri="{FF2B5EF4-FFF2-40B4-BE49-F238E27FC236}">
                <a16:creationId xmlns:a16="http://schemas.microsoft.com/office/drawing/2014/main" id="{D96F0965-29B2-1B38-37C1-F39DEE294B7B}"/>
              </a:ext>
            </a:extLst>
          </p:cNvPr>
          <p:cNvCxnSpPr>
            <a:cxnSpLocks/>
          </p:cNvCxnSpPr>
          <p:nvPr/>
        </p:nvCxnSpPr>
        <p:spPr>
          <a:xfrm>
            <a:off x="5934456" y="1673352"/>
            <a:ext cx="0" cy="427024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7" name="Αντικείμενο 16">
            <a:extLst>
              <a:ext uri="{FF2B5EF4-FFF2-40B4-BE49-F238E27FC236}">
                <a16:creationId xmlns:a16="http://schemas.microsoft.com/office/drawing/2014/main" id="{F523CAC2-449D-EEC0-F3BF-7E5C98EC35A3}"/>
              </a:ext>
            </a:extLst>
          </p:cNvPr>
          <p:cNvGraphicFramePr>
            <a:graphicFrameLocks noChangeAspect="1"/>
          </p:cNvGraphicFramePr>
          <p:nvPr>
            <p:extLst>
              <p:ext uri="{D42A27DB-BD31-4B8C-83A1-F6EECF244321}">
                <p14:modId xmlns:p14="http://schemas.microsoft.com/office/powerpoint/2010/main" val="2448458193"/>
              </p:ext>
            </p:extLst>
          </p:nvPr>
        </p:nvGraphicFramePr>
        <p:xfrm>
          <a:off x="556234" y="1260912"/>
          <a:ext cx="3967606" cy="4833938"/>
        </p:xfrm>
        <a:graphic>
          <a:graphicData uri="http://schemas.openxmlformats.org/presentationml/2006/ole">
            <mc:AlternateContent xmlns:mc="http://schemas.openxmlformats.org/markup-compatibility/2006">
              <mc:Choice xmlns:v="urn:schemas-microsoft-com:vml" Requires="v">
                <p:oleObj name="Worksheet" r:id="rId3" imgW="7372388" imgH="9429750" progId="Excel.Sheet.12">
                  <p:embed/>
                </p:oleObj>
              </mc:Choice>
              <mc:Fallback>
                <p:oleObj name="Worksheet" r:id="rId3" imgW="7372388" imgH="9429750" progId="Excel.Sheet.12">
                  <p:embed/>
                  <p:pic>
                    <p:nvPicPr>
                      <p:cNvPr id="0" name=""/>
                      <p:cNvPicPr/>
                      <p:nvPr/>
                    </p:nvPicPr>
                    <p:blipFill>
                      <a:blip r:embed="rId4"/>
                      <a:stretch>
                        <a:fillRect/>
                      </a:stretch>
                    </p:blipFill>
                    <p:spPr>
                      <a:xfrm>
                        <a:off x="556234" y="1260912"/>
                        <a:ext cx="3967606" cy="4833938"/>
                      </a:xfrm>
                      <a:prstGeom prst="rect">
                        <a:avLst/>
                      </a:prstGeom>
                    </p:spPr>
                  </p:pic>
                </p:oleObj>
              </mc:Fallback>
            </mc:AlternateContent>
          </a:graphicData>
        </a:graphic>
      </p:graphicFrame>
      <p:graphicFrame>
        <p:nvGraphicFramePr>
          <p:cNvPr id="19" name="Αντικείμενο 18">
            <a:extLst>
              <a:ext uri="{FF2B5EF4-FFF2-40B4-BE49-F238E27FC236}">
                <a16:creationId xmlns:a16="http://schemas.microsoft.com/office/drawing/2014/main" id="{F88C8256-9613-6DBD-1911-E3471BB9E541}"/>
              </a:ext>
            </a:extLst>
          </p:cNvPr>
          <p:cNvGraphicFramePr>
            <a:graphicFrameLocks noChangeAspect="1"/>
          </p:cNvGraphicFramePr>
          <p:nvPr>
            <p:extLst>
              <p:ext uri="{D42A27DB-BD31-4B8C-83A1-F6EECF244321}">
                <p14:modId xmlns:p14="http://schemas.microsoft.com/office/powerpoint/2010/main" val="4257763282"/>
              </p:ext>
            </p:extLst>
          </p:nvPr>
        </p:nvGraphicFramePr>
        <p:xfrm>
          <a:off x="4989624" y="1260912"/>
          <a:ext cx="5082032" cy="4839557"/>
        </p:xfrm>
        <a:graphic>
          <a:graphicData uri="http://schemas.openxmlformats.org/presentationml/2006/ole">
            <mc:AlternateContent xmlns:mc="http://schemas.openxmlformats.org/markup-compatibility/2006">
              <mc:Choice xmlns:v="urn:schemas-microsoft-com:vml" Requires="v">
                <p:oleObj name="Worksheet" r:id="rId5" imgW="7372388" imgH="7019959" progId="Excel.Sheet.12">
                  <p:embed/>
                </p:oleObj>
              </mc:Choice>
              <mc:Fallback>
                <p:oleObj name="Worksheet" r:id="rId5" imgW="7372388" imgH="7019959" progId="Excel.Sheet.12">
                  <p:embed/>
                  <p:pic>
                    <p:nvPicPr>
                      <p:cNvPr id="0" name=""/>
                      <p:cNvPicPr/>
                      <p:nvPr/>
                    </p:nvPicPr>
                    <p:blipFill>
                      <a:blip r:embed="rId6"/>
                      <a:stretch>
                        <a:fillRect/>
                      </a:stretch>
                    </p:blipFill>
                    <p:spPr>
                      <a:xfrm>
                        <a:off x="4989624" y="1260912"/>
                        <a:ext cx="5082032" cy="4839557"/>
                      </a:xfrm>
                      <a:prstGeom prst="rect">
                        <a:avLst/>
                      </a:prstGeom>
                    </p:spPr>
                  </p:pic>
                </p:oleObj>
              </mc:Fallback>
            </mc:AlternateContent>
          </a:graphicData>
        </a:graphic>
      </p:graphicFrame>
      <p:grpSp>
        <p:nvGrpSpPr>
          <p:cNvPr id="21" name="Ομάδα 20">
            <a:extLst>
              <a:ext uri="{FF2B5EF4-FFF2-40B4-BE49-F238E27FC236}">
                <a16:creationId xmlns:a16="http://schemas.microsoft.com/office/drawing/2014/main" id="{DD88EC63-E85B-F27B-3CA2-ADB2F690FB21}"/>
              </a:ext>
            </a:extLst>
          </p:cNvPr>
          <p:cNvGrpSpPr>
            <a:grpSpLocks noChangeAspect="1"/>
          </p:cNvGrpSpPr>
          <p:nvPr/>
        </p:nvGrpSpPr>
        <p:grpSpPr>
          <a:xfrm>
            <a:off x="8766927" y="6093766"/>
            <a:ext cx="2908072" cy="612132"/>
            <a:chOff x="250086" y="5655639"/>
            <a:chExt cx="3471619" cy="730755"/>
          </a:xfrm>
        </p:grpSpPr>
        <p:pic>
          <p:nvPicPr>
            <p:cNvPr id="22" name="Εικόνα 21">
              <a:extLst>
                <a:ext uri="{FF2B5EF4-FFF2-40B4-BE49-F238E27FC236}">
                  <a16:creationId xmlns:a16="http://schemas.microsoft.com/office/drawing/2014/main" id="{57D65623-7891-1E75-0B0A-94CC6CFA6BE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3" name="Εικόνα 22">
              <a:extLst>
                <a:ext uri="{FF2B5EF4-FFF2-40B4-BE49-F238E27FC236}">
                  <a16:creationId xmlns:a16="http://schemas.microsoft.com/office/drawing/2014/main" id="{E0C950BD-BC0B-96D2-7F1C-620C656052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4" name="Picture 5">
              <a:extLst>
                <a:ext uri="{FF2B5EF4-FFF2-40B4-BE49-F238E27FC236}">
                  <a16:creationId xmlns:a16="http://schemas.microsoft.com/office/drawing/2014/main" id="{5AA4A59D-4679-7DBA-8431-B98C04BBAA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Εικόνα 24">
              <a:extLst>
                <a:ext uri="{FF2B5EF4-FFF2-40B4-BE49-F238E27FC236}">
                  <a16:creationId xmlns:a16="http://schemas.microsoft.com/office/drawing/2014/main" id="{27B14C22-0FED-353C-2755-826C2F1C320B}"/>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2736059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5BC0A5F4-9925-4E9B-BB83-A7ECD299FE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24" y="0"/>
            <a:ext cx="4849683" cy="6858000"/>
          </a:xfrm>
          <a:prstGeom prst="rect">
            <a:avLst/>
          </a:prstGeom>
          <a:effectLst>
            <a:glow>
              <a:schemeClr val="tx1">
                <a:alpha val="40000"/>
              </a:schemeClr>
            </a:glow>
            <a:softEdge rad="0"/>
          </a:effectLst>
        </p:spPr>
      </p:pic>
      <p:sp>
        <p:nvSpPr>
          <p:cNvPr id="6" name="TextBox 5">
            <a:extLst>
              <a:ext uri="{FF2B5EF4-FFF2-40B4-BE49-F238E27FC236}">
                <a16:creationId xmlns:a16="http://schemas.microsoft.com/office/drawing/2014/main" id="{A6E1A803-764D-4BDA-ACFC-9C9CC0E026C2}"/>
              </a:ext>
            </a:extLst>
          </p:cNvPr>
          <p:cNvSpPr txBox="1"/>
          <p:nvPr/>
        </p:nvSpPr>
        <p:spPr>
          <a:xfrm>
            <a:off x="6360694" y="3078332"/>
            <a:ext cx="4849683" cy="2277547"/>
          </a:xfrm>
          <a:prstGeom prst="rect">
            <a:avLst/>
          </a:prstGeom>
          <a:noFill/>
        </p:spPr>
        <p:txBody>
          <a:bodyPr wrap="square" rtlCol="0">
            <a:spAutoFit/>
          </a:bodyPr>
          <a:lstStyle/>
          <a:p>
            <a:pPr algn="ctr"/>
            <a:r>
              <a:rPr lang="en-US" sz="18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Attica Islands Network of Municipalities</a:t>
            </a:r>
            <a:endParaRPr lang="el-GR"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l-GR" sz="1800"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Local Program </a:t>
            </a:r>
            <a:r>
              <a:rPr lang="en-US" sz="1600" b="1" i="1" dirty="0">
                <a:solidFill>
                  <a:srgbClr val="385FA5"/>
                </a:solidFill>
                <a:latin typeface="Calibri" panose="020F0502020204030204" pitchFamily="34" charset="0"/>
                <a:ea typeface="Calibri" panose="020F0502020204030204" pitchFamily="34" charset="0"/>
                <a:cs typeface="Times New Roman" panose="02020603050405020304" pitchFamily="18" charset="0"/>
              </a:rPr>
              <a:t>CLLD/LEADER: </a:t>
            </a:r>
            <a:r>
              <a:rPr lang="el-GR"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a:t>
            </a:r>
            <a:r>
              <a:rPr lang="en-US"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Nature &amp; Culture</a:t>
            </a:r>
            <a:r>
              <a:rPr lang="el-GR"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rPr>
              <a:t>On Board”</a:t>
            </a:r>
            <a:endParaRPr lang="el-GR" sz="16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l-GR"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r>
              <a:rPr lang="en-US"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rPr>
              <a:t>«Blue Growth Incubators Network»</a:t>
            </a:r>
          </a:p>
          <a:p>
            <a:pPr marL="0" indent="0" algn="ctr">
              <a:buNone/>
            </a:pPr>
            <a:endParaRPr lang="el-GR"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l-GR" sz="1400" b="1" i="1" dirty="0">
              <a:solidFill>
                <a:srgbClr val="385FA5"/>
              </a:solidFill>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l-GR" sz="1400" b="1" i="1" dirty="0">
              <a:solidFill>
                <a:srgbClr val="385FA5"/>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Εικόνα 2">
            <a:extLst>
              <a:ext uri="{FF2B5EF4-FFF2-40B4-BE49-F238E27FC236}">
                <a16:creationId xmlns:a16="http://schemas.microsoft.com/office/drawing/2014/main" id="{1645C864-E8A5-BDFC-89EB-7C0CDF147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6004" y="1078992"/>
            <a:ext cx="2159062" cy="1454150"/>
          </a:xfrm>
          <a:prstGeom prst="rect">
            <a:avLst/>
          </a:prstGeom>
        </p:spPr>
      </p:pic>
      <p:grpSp>
        <p:nvGrpSpPr>
          <p:cNvPr id="11" name="Ομάδα 10">
            <a:extLst>
              <a:ext uri="{FF2B5EF4-FFF2-40B4-BE49-F238E27FC236}">
                <a16:creationId xmlns:a16="http://schemas.microsoft.com/office/drawing/2014/main" id="{353A62BC-64D2-4387-28CF-8B5BA69665CE}"/>
              </a:ext>
            </a:extLst>
          </p:cNvPr>
          <p:cNvGrpSpPr>
            <a:grpSpLocks noChangeAspect="1"/>
          </p:cNvGrpSpPr>
          <p:nvPr/>
        </p:nvGrpSpPr>
        <p:grpSpPr>
          <a:xfrm>
            <a:off x="8766927" y="6093766"/>
            <a:ext cx="2908072" cy="612132"/>
            <a:chOff x="250086" y="5655639"/>
            <a:chExt cx="3471619" cy="730755"/>
          </a:xfrm>
        </p:grpSpPr>
        <p:pic>
          <p:nvPicPr>
            <p:cNvPr id="12" name="Εικόνα 11">
              <a:extLst>
                <a:ext uri="{FF2B5EF4-FFF2-40B4-BE49-F238E27FC236}">
                  <a16:creationId xmlns:a16="http://schemas.microsoft.com/office/drawing/2014/main" id="{97D359DB-55FD-8034-E3A9-08CF2D8584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3" name="Εικόνα 12">
              <a:extLst>
                <a:ext uri="{FF2B5EF4-FFF2-40B4-BE49-F238E27FC236}">
                  <a16:creationId xmlns:a16="http://schemas.microsoft.com/office/drawing/2014/main" id="{B9BF2851-3054-8DE5-7729-5E4196BDB7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4" name="Picture 5">
              <a:extLst>
                <a:ext uri="{FF2B5EF4-FFF2-40B4-BE49-F238E27FC236}">
                  <a16:creationId xmlns:a16="http://schemas.microsoft.com/office/drawing/2014/main" id="{6DB4D855-3913-F47A-2843-66808A0820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Εικόνα 14">
              <a:extLst>
                <a:ext uri="{FF2B5EF4-FFF2-40B4-BE49-F238E27FC236}">
                  <a16:creationId xmlns:a16="http://schemas.microsoft.com/office/drawing/2014/main" id="{16CAEC69-DC71-A0D6-AB02-A1D54BDBAF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33422205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5EDDF6A-E3C3-4725-B757-A1946DB7B982}"/>
              </a:ext>
            </a:extLst>
          </p:cNvPr>
          <p:cNvSpPr txBox="1"/>
          <p:nvPr/>
        </p:nvSpPr>
        <p:spPr>
          <a:xfrm>
            <a:off x="7698314" y="3033689"/>
            <a:ext cx="1553377" cy="400110"/>
          </a:xfrm>
          <a:prstGeom prst="rect">
            <a:avLst/>
          </a:prstGeom>
          <a:noFill/>
        </p:spPr>
        <p:txBody>
          <a:bodyPr wrap="square" rtlCol="0" anchor="ctr">
            <a:spAutoFit/>
          </a:bodyPr>
          <a:lstStyle/>
          <a:p>
            <a:pPr algn="ctr"/>
            <a:r>
              <a:rPr lang="el-GR" sz="2000" b="0" i="0" u="none" strike="noStrike" baseline="0" dirty="0">
                <a:solidFill>
                  <a:schemeClr val="bg1"/>
                </a:solidFill>
                <a:latin typeface="CIDFont+F6"/>
              </a:rPr>
              <a:t>9.400.000€</a:t>
            </a:r>
            <a:r>
              <a:rPr lang="el-GR" sz="2000" dirty="0">
                <a:solidFill>
                  <a:schemeClr val="bg1"/>
                </a:solidFill>
              </a:rPr>
              <a:t> </a:t>
            </a:r>
          </a:p>
        </p:txBody>
      </p:sp>
      <p:sp>
        <p:nvSpPr>
          <p:cNvPr id="13" name="Οβάλ 12">
            <a:extLst>
              <a:ext uri="{FF2B5EF4-FFF2-40B4-BE49-F238E27FC236}">
                <a16:creationId xmlns:a16="http://schemas.microsoft.com/office/drawing/2014/main" id="{AAB5357B-A9CD-4BF9-8DEF-9209F6C1FE6C}"/>
              </a:ext>
            </a:extLst>
          </p:cNvPr>
          <p:cNvSpPr>
            <a:spLocks noChangeAspect="1"/>
          </p:cNvSpPr>
          <p:nvPr/>
        </p:nvSpPr>
        <p:spPr>
          <a:xfrm>
            <a:off x="2709911" y="50833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Οβάλ 16">
            <a:extLst>
              <a:ext uri="{FF2B5EF4-FFF2-40B4-BE49-F238E27FC236}">
                <a16:creationId xmlns:a16="http://schemas.microsoft.com/office/drawing/2014/main" id="{30A2693B-35AB-405A-AE8E-CA81F8782A97}"/>
              </a:ext>
            </a:extLst>
          </p:cNvPr>
          <p:cNvSpPr>
            <a:spLocks noChangeAspect="1"/>
          </p:cNvSpPr>
          <p:nvPr/>
        </p:nvSpPr>
        <p:spPr>
          <a:xfrm>
            <a:off x="3717637" y="50833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Οβάλ 17">
            <a:extLst>
              <a:ext uri="{FF2B5EF4-FFF2-40B4-BE49-F238E27FC236}">
                <a16:creationId xmlns:a16="http://schemas.microsoft.com/office/drawing/2014/main" id="{5683467E-A515-429A-A432-E398082EDF0D}"/>
              </a:ext>
            </a:extLst>
          </p:cNvPr>
          <p:cNvSpPr>
            <a:spLocks noChangeAspect="1"/>
          </p:cNvSpPr>
          <p:nvPr/>
        </p:nvSpPr>
        <p:spPr>
          <a:xfrm>
            <a:off x="4767815" y="50833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Οβάλ 18">
            <a:extLst>
              <a:ext uri="{FF2B5EF4-FFF2-40B4-BE49-F238E27FC236}">
                <a16:creationId xmlns:a16="http://schemas.microsoft.com/office/drawing/2014/main" id="{A61EA876-8220-465F-90DD-C6C24B67B621}"/>
              </a:ext>
            </a:extLst>
          </p:cNvPr>
          <p:cNvSpPr>
            <a:spLocks noChangeAspect="1"/>
          </p:cNvSpPr>
          <p:nvPr/>
        </p:nvSpPr>
        <p:spPr>
          <a:xfrm>
            <a:off x="5769244" y="50833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Οβάλ 19">
            <a:extLst>
              <a:ext uri="{FF2B5EF4-FFF2-40B4-BE49-F238E27FC236}">
                <a16:creationId xmlns:a16="http://schemas.microsoft.com/office/drawing/2014/main" id="{303A8E33-2A55-40D9-88A2-B0B187F9BF3E}"/>
              </a:ext>
            </a:extLst>
          </p:cNvPr>
          <p:cNvSpPr>
            <a:spLocks noChangeAspect="1"/>
          </p:cNvSpPr>
          <p:nvPr/>
        </p:nvSpPr>
        <p:spPr>
          <a:xfrm>
            <a:off x="7874960" y="50938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6" name="TextBox 15">
            <a:extLst>
              <a:ext uri="{FF2B5EF4-FFF2-40B4-BE49-F238E27FC236}">
                <a16:creationId xmlns:a16="http://schemas.microsoft.com/office/drawing/2014/main" id="{0804F40A-2D54-431B-81A8-EF6CE4D2CFED}"/>
              </a:ext>
            </a:extLst>
          </p:cNvPr>
          <p:cNvSpPr txBox="1"/>
          <p:nvPr/>
        </p:nvSpPr>
        <p:spPr>
          <a:xfrm>
            <a:off x="2383208" y="5506108"/>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2016</a:t>
            </a:r>
          </a:p>
        </p:txBody>
      </p:sp>
      <p:sp>
        <p:nvSpPr>
          <p:cNvPr id="22" name="TextBox 21">
            <a:extLst>
              <a:ext uri="{FF2B5EF4-FFF2-40B4-BE49-F238E27FC236}">
                <a16:creationId xmlns:a16="http://schemas.microsoft.com/office/drawing/2014/main" id="{F5519EE9-585D-4369-9F2F-69B07ABF3F1B}"/>
              </a:ext>
            </a:extLst>
          </p:cNvPr>
          <p:cNvSpPr txBox="1"/>
          <p:nvPr/>
        </p:nvSpPr>
        <p:spPr>
          <a:xfrm>
            <a:off x="3391760" y="5500171"/>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2017</a:t>
            </a:r>
          </a:p>
        </p:txBody>
      </p:sp>
      <p:sp>
        <p:nvSpPr>
          <p:cNvPr id="23" name="TextBox 22">
            <a:extLst>
              <a:ext uri="{FF2B5EF4-FFF2-40B4-BE49-F238E27FC236}">
                <a16:creationId xmlns:a16="http://schemas.microsoft.com/office/drawing/2014/main" id="{FDCA4744-F5BC-4564-AA78-72477CFC5E86}"/>
              </a:ext>
            </a:extLst>
          </p:cNvPr>
          <p:cNvSpPr txBox="1"/>
          <p:nvPr/>
        </p:nvSpPr>
        <p:spPr>
          <a:xfrm>
            <a:off x="4436615" y="5500171"/>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2018</a:t>
            </a:r>
          </a:p>
        </p:txBody>
      </p:sp>
      <p:sp>
        <p:nvSpPr>
          <p:cNvPr id="24" name="TextBox 23">
            <a:extLst>
              <a:ext uri="{FF2B5EF4-FFF2-40B4-BE49-F238E27FC236}">
                <a16:creationId xmlns:a16="http://schemas.microsoft.com/office/drawing/2014/main" id="{5A77D390-6F9C-4E48-8ACA-619B4D669302}"/>
              </a:ext>
            </a:extLst>
          </p:cNvPr>
          <p:cNvSpPr txBox="1"/>
          <p:nvPr/>
        </p:nvSpPr>
        <p:spPr>
          <a:xfrm>
            <a:off x="5444238" y="5500171"/>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2019</a:t>
            </a:r>
          </a:p>
        </p:txBody>
      </p:sp>
      <p:sp>
        <p:nvSpPr>
          <p:cNvPr id="25" name="TextBox 24">
            <a:extLst>
              <a:ext uri="{FF2B5EF4-FFF2-40B4-BE49-F238E27FC236}">
                <a16:creationId xmlns:a16="http://schemas.microsoft.com/office/drawing/2014/main" id="{A58300DD-FC58-44B9-9085-1F6FAF5F01DE}"/>
              </a:ext>
            </a:extLst>
          </p:cNvPr>
          <p:cNvSpPr txBox="1"/>
          <p:nvPr/>
        </p:nvSpPr>
        <p:spPr>
          <a:xfrm>
            <a:off x="6536034" y="5500171"/>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2020</a:t>
            </a:r>
          </a:p>
        </p:txBody>
      </p:sp>
      <p:sp>
        <p:nvSpPr>
          <p:cNvPr id="26" name="Οβάλ 25">
            <a:extLst>
              <a:ext uri="{FF2B5EF4-FFF2-40B4-BE49-F238E27FC236}">
                <a16:creationId xmlns:a16="http://schemas.microsoft.com/office/drawing/2014/main" id="{78FB0048-983B-43D8-8836-8FC8F9254173}"/>
              </a:ext>
            </a:extLst>
          </p:cNvPr>
          <p:cNvSpPr>
            <a:spLocks noChangeAspect="1"/>
          </p:cNvSpPr>
          <p:nvPr/>
        </p:nvSpPr>
        <p:spPr>
          <a:xfrm>
            <a:off x="6867234" y="50833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TextBox 26">
            <a:extLst>
              <a:ext uri="{FF2B5EF4-FFF2-40B4-BE49-F238E27FC236}">
                <a16:creationId xmlns:a16="http://schemas.microsoft.com/office/drawing/2014/main" id="{64BD12FC-6B3B-4D31-B091-4F27917EF32F}"/>
              </a:ext>
            </a:extLst>
          </p:cNvPr>
          <p:cNvSpPr txBox="1"/>
          <p:nvPr/>
        </p:nvSpPr>
        <p:spPr>
          <a:xfrm>
            <a:off x="7543760" y="5500171"/>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2021</a:t>
            </a:r>
          </a:p>
        </p:txBody>
      </p:sp>
      <p:cxnSp>
        <p:nvCxnSpPr>
          <p:cNvPr id="28" name="Ευθεία γραμμή σύνδεσης 27">
            <a:extLst>
              <a:ext uri="{FF2B5EF4-FFF2-40B4-BE49-F238E27FC236}">
                <a16:creationId xmlns:a16="http://schemas.microsoft.com/office/drawing/2014/main" id="{9A78BB8B-C609-4A0E-B2FF-EBCD789970F5}"/>
              </a:ext>
            </a:extLst>
          </p:cNvPr>
          <p:cNvCxnSpPr>
            <a:cxnSpLocks/>
            <a:stCxn id="13" idx="6"/>
            <a:endCxn id="17" idx="2"/>
          </p:cNvCxnSpPr>
          <p:nvPr/>
        </p:nvCxnSpPr>
        <p:spPr>
          <a:xfrm>
            <a:off x="2961911" y="5209398"/>
            <a:ext cx="755726"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0" name="Ευθεία γραμμή σύνδεσης 29">
            <a:extLst>
              <a:ext uri="{FF2B5EF4-FFF2-40B4-BE49-F238E27FC236}">
                <a16:creationId xmlns:a16="http://schemas.microsoft.com/office/drawing/2014/main" id="{CB32AA56-8743-4C61-A242-8A29172241F0}"/>
              </a:ext>
            </a:extLst>
          </p:cNvPr>
          <p:cNvCxnSpPr>
            <a:cxnSpLocks/>
            <a:stCxn id="17" idx="6"/>
            <a:endCxn id="18" idx="2"/>
          </p:cNvCxnSpPr>
          <p:nvPr/>
        </p:nvCxnSpPr>
        <p:spPr>
          <a:xfrm>
            <a:off x="3969637" y="5209398"/>
            <a:ext cx="798178"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3" name="Ευθεία γραμμή σύνδεσης 32">
            <a:extLst>
              <a:ext uri="{FF2B5EF4-FFF2-40B4-BE49-F238E27FC236}">
                <a16:creationId xmlns:a16="http://schemas.microsoft.com/office/drawing/2014/main" id="{2CCD6E05-370B-48E6-A99A-4667326CE50C}"/>
              </a:ext>
            </a:extLst>
          </p:cNvPr>
          <p:cNvCxnSpPr>
            <a:cxnSpLocks/>
            <a:stCxn id="18" idx="6"/>
            <a:endCxn id="19" idx="2"/>
          </p:cNvCxnSpPr>
          <p:nvPr/>
        </p:nvCxnSpPr>
        <p:spPr>
          <a:xfrm>
            <a:off x="5019815" y="5209398"/>
            <a:ext cx="749429"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4" name="Ευθεία γραμμή σύνδεσης 33">
            <a:extLst>
              <a:ext uri="{FF2B5EF4-FFF2-40B4-BE49-F238E27FC236}">
                <a16:creationId xmlns:a16="http://schemas.microsoft.com/office/drawing/2014/main" id="{04AF45F0-BD6D-4179-95BA-C64902F3CB7A}"/>
              </a:ext>
            </a:extLst>
          </p:cNvPr>
          <p:cNvCxnSpPr>
            <a:cxnSpLocks/>
            <a:stCxn id="19" idx="6"/>
            <a:endCxn id="26" idx="2"/>
          </p:cNvCxnSpPr>
          <p:nvPr/>
        </p:nvCxnSpPr>
        <p:spPr>
          <a:xfrm>
            <a:off x="6021244" y="5209398"/>
            <a:ext cx="845990" cy="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9" name="Ευθεία γραμμή σύνδεσης 38">
            <a:extLst>
              <a:ext uri="{FF2B5EF4-FFF2-40B4-BE49-F238E27FC236}">
                <a16:creationId xmlns:a16="http://schemas.microsoft.com/office/drawing/2014/main" id="{A3646DB5-A249-4510-9750-3B7F71B3F79F}"/>
              </a:ext>
            </a:extLst>
          </p:cNvPr>
          <p:cNvCxnSpPr>
            <a:cxnSpLocks/>
            <a:stCxn id="26" idx="6"/>
            <a:endCxn id="20" idx="2"/>
          </p:cNvCxnSpPr>
          <p:nvPr/>
        </p:nvCxnSpPr>
        <p:spPr>
          <a:xfrm>
            <a:off x="7119234" y="5209398"/>
            <a:ext cx="755726" cy="1050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55" name="Οβάλ 54">
            <a:extLst>
              <a:ext uri="{FF2B5EF4-FFF2-40B4-BE49-F238E27FC236}">
                <a16:creationId xmlns:a16="http://schemas.microsoft.com/office/drawing/2014/main" id="{7EE7BA4A-9441-41A3-AA25-B50F85DB78FA}"/>
              </a:ext>
            </a:extLst>
          </p:cNvPr>
          <p:cNvSpPr>
            <a:spLocks noChangeAspect="1"/>
          </p:cNvSpPr>
          <p:nvPr/>
        </p:nvSpPr>
        <p:spPr>
          <a:xfrm>
            <a:off x="10478105" y="50938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56" name="Ευθεία γραμμή σύνδεσης 55">
            <a:extLst>
              <a:ext uri="{FF2B5EF4-FFF2-40B4-BE49-F238E27FC236}">
                <a16:creationId xmlns:a16="http://schemas.microsoft.com/office/drawing/2014/main" id="{8B7AFACA-2BBE-4247-BEEC-3DB2DAB5CD9C}"/>
              </a:ext>
            </a:extLst>
          </p:cNvPr>
          <p:cNvCxnSpPr>
            <a:cxnSpLocks/>
            <a:stCxn id="50" idx="6"/>
          </p:cNvCxnSpPr>
          <p:nvPr/>
        </p:nvCxnSpPr>
        <p:spPr>
          <a:xfrm>
            <a:off x="9132246" y="5219898"/>
            <a:ext cx="1215366" cy="0"/>
          </a:xfrm>
          <a:prstGeom prst="line">
            <a:avLst/>
          </a:prstGeom>
          <a:ln>
            <a:solidFill>
              <a:srgbClr val="4472C4"/>
            </a:solidFill>
            <a:prstDash val="lgDashDotDot"/>
          </a:ln>
        </p:spPr>
        <p:style>
          <a:lnRef idx="1">
            <a:schemeClr val="accent1"/>
          </a:lnRef>
          <a:fillRef idx="0">
            <a:schemeClr val="accent1"/>
          </a:fillRef>
          <a:effectRef idx="0">
            <a:schemeClr val="accent1"/>
          </a:effectRef>
          <a:fontRef idx="minor">
            <a:schemeClr val="tx1"/>
          </a:fontRef>
        </p:style>
      </p:cxnSp>
      <p:sp>
        <p:nvSpPr>
          <p:cNvPr id="38" name="Οβάλ 37">
            <a:extLst>
              <a:ext uri="{FF2B5EF4-FFF2-40B4-BE49-F238E27FC236}">
                <a16:creationId xmlns:a16="http://schemas.microsoft.com/office/drawing/2014/main" id="{1DD591C8-3191-4E0F-8C26-6B02E0EABE48}"/>
              </a:ext>
            </a:extLst>
          </p:cNvPr>
          <p:cNvSpPr>
            <a:spLocks noChangeAspect="1"/>
          </p:cNvSpPr>
          <p:nvPr/>
        </p:nvSpPr>
        <p:spPr>
          <a:xfrm>
            <a:off x="1845937" y="1200506"/>
            <a:ext cx="2937027" cy="29370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Οβάλ 39">
            <a:extLst>
              <a:ext uri="{FF2B5EF4-FFF2-40B4-BE49-F238E27FC236}">
                <a16:creationId xmlns:a16="http://schemas.microsoft.com/office/drawing/2014/main" id="{97B8B217-04BB-498E-91C4-DDC1B8BB15B1}"/>
              </a:ext>
            </a:extLst>
          </p:cNvPr>
          <p:cNvSpPr>
            <a:spLocks noChangeAspect="1"/>
          </p:cNvSpPr>
          <p:nvPr/>
        </p:nvSpPr>
        <p:spPr>
          <a:xfrm>
            <a:off x="4456826" y="1753326"/>
            <a:ext cx="1518604" cy="151860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41" name="Ευθεία γραμμή σύνδεσης 40">
            <a:extLst>
              <a:ext uri="{FF2B5EF4-FFF2-40B4-BE49-F238E27FC236}">
                <a16:creationId xmlns:a16="http://schemas.microsoft.com/office/drawing/2014/main" id="{F7BDD86A-F75E-467F-A04A-FDDA0C0A6A93}"/>
              </a:ext>
            </a:extLst>
          </p:cNvPr>
          <p:cNvCxnSpPr>
            <a:cxnSpLocks/>
          </p:cNvCxnSpPr>
          <p:nvPr/>
        </p:nvCxnSpPr>
        <p:spPr>
          <a:xfrm>
            <a:off x="6243286" y="2500071"/>
            <a:ext cx="31918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2" name="Οβάλ 41">
            <a:extLst>
              <a:ext uri="{FF2B5EF4-FFF2-40B4-BE49-F238E27FC236}">
                <a16:creationId xmlns:a16="http://schemas.microsoft.com/office/drawing/2014/main" id="{FE77C0CA-AE7E-432F-8D54-EEFA79D343A0}"/>
              </a:ext>
            </a:extLst>
          </p:cNvPr>
          <p:cNvSpPr>
            <a:spLocks noChangeAspect="1"/>
          </p:cNvSpPr>
          <p:nvPr/>
        </p:nvSpPr>
        <p:spPr>
          <a:xfrm>
            <a:off x="6787297" y="824923"/>
            <a:ext cx="3375413" cy="3375413"/>
          </a:xfrm>
          <a:prstGeom prst="ellipse">
            <a:avLst/>
          </a:prstGeom>
          <a:solidFill>
            <a:schemeClr val="accent3">
              <a:lumMod val="20000"/>
              <a:lumOff val="8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3" name="TextBox 42">
            <a:extLst>
              <a:ext uri="{FF2B5EF4-FFF2-40B4-BE49-F238E27FC236}">
                <a16:creationId xmlns:a16="http://schemas.microsoft.com/office/drawing/2014/main" id="{6C3B4661-5A7D-43FE-AB54-837254CBA81D}"/>
              </a:ext>
            </a:extLst>
          </p:cNvPr>
          <p:cNvSpPr txBox="1"/>
          <p:nvPr/>
        </p:nvSpPr>
        <p:spPr>
          <a:xfrm>
            <a:off x="4477612" y="2393075"/>
            <a:ext cx="1477032" cy="276999"/>
          </a:xfrm>
          <a:prstGeom prst="rect">
            <a:avLst/>
          </a:prstGeom>
          <a:noFill/>
        </p:spPr>
        <p:txBody>
          <a:bodyPr wrap="square" rtlCol="0" anchor="ctr">
            <a:spAutoFit/>
          </a:bodyPr>
          <a:lstStyle/>
          <a:p>
            <a:pPr algn="ctr"/>
            <a:r>
              <a:rPr lang="el-GR" sz="1200" dirty="0">
                <a:solidFill>
                  <a:schemeClr val="bg1"/>
                </a:solidFill>
                <a:ea typeface="Times New Roman" panose="02020603050405020304" pitchFamily="18" charset="0"/>
                <a:cs typeface="Times New Roman" panose="02020603050405020304" pitchFamily="18" charset="0"/>
              </a:rPr>
              <a:t>10</a:t>
            </a:r>
            <a:r>
              <a:rPr lang="el-GR" sz="1200" dirty="0">
                <a:solidFill>
                  <a:schemeClr val="bg1"/>
                </a:solidFill>
                <a:effectLst/>
                <a:ea typeface="Times New Roman" panose="02020603050405020304" pitchFamily="18" charset="0"/>
                <a:cs typeface="Times New Roman" panose="02020603050405020304" pitchFamily="18" charset="0"/>
              </a:rPr>
              <a:t> </a:t>
            </a:r>
            <a:r>
              <a:rPr lang="en-US" sz="1200" dirty="0">
                <a:solidFill>
                  <a:schemeClr val="bg1"/>
                </a:solidFill>
                <a:effectLst/>
                <a:ea typeface="Times New Roman" panose="02020603050405020304" pitchFamily="18" charset="0"/>
                <a:cs typeface="Times New Roman" panose="02020603050405020304" pitchFamily="18" charset="0"/>
              </a:rPr>
              <a:t>Social actors</a:t>
            </a:r>
          </a:p>
        </p:txBody>
      </p:sp>
      <p:sp>
        <p:nvSpPr>
          <p:cNvPr id="46" name="TextBox 45">
            <a:extLst>
              <a:ext uri="{FF2B5EF4-FFF2-40B4-BE49-F238E27FC236}">
                <a16:creationId xmlns:a16="http://schemas.microsoft.com/office/drawing/2014/main" id="{3EFB8390-BA04-486A-B1F9-5903CDB5CDC4}"/>
              </a:ext>
            </a:extLst>
          </p:cNvPr>
          <p:cNvSpPr txBox="1"/>
          <p:nvPr/>
        </p:nvSpPr>
        <p:spPr>
          <a:xfrm>
            <a:off x="2176272" y="2296060"/>
            <a:ext cx="1694160" cy="369332"/>
          </a:xfrm>
          <a:prstGeom prst="rect">
            <a:avLst/>
          </a:prstGeom>
          <a:noFill/>
        </p:spPr>
        <p:txBody>
          <a:bodyPr wrap="square" rtlCol="0" anchor="ctr">
            <a:spAutoFit/>
          </a:bodyPr>
          <a:lstStyle/>
          <a:p>
            <a:pPr algn="ctr"/>
            <a:r>
              <a:rPr lang="el-GR" sz="1800" dirty="0">
                <a:solidFill>
                  <a:schemeClr val="bg1"/>
                </a:solidFill>
                <a:effectLst/>
                <a:ea typeface="Times New Roman" panose="02020603050405020304" pitchFamily="18" charset="0"/>
                <a:cs typeface="Times New Roman" panose="02020603050405020304" pitchFamily="18" charset="0"/>
              </a:rPr>
              <a:t>8 </a:t>
            </a:r>
            <a:r>
              <a:rPr lang="en-US" sz="1800" dirty="0">
                <a:solidFill>
                  <a:schemeClr val="bg1"/>
                </a:solidFill>
                <a:effectLst/>
                <a:ea typeface="Times New Roman" panose="02020603050405020304" pitchFamily="18" charset="0"/>
                <a:cs typeface="Times New Roman" panose="02020603050405020304" pitchFamily="18" charset="0"/>
              </a:rPr>
              <a:t>Municipalities</a:t>
            </a:r>
            <a:endParaRPr lang="el-GR" dirty="0">
              <a:solidFill>
                <a:schemeClr val="bg1"/>
              </a:solidFill>
            </a:endParaRPr>
          </a:p>
        </p:txBody>
      </p:sp>
      <p:sp>
        <p:nvSpPr>
          <p:cNvPr id="47" name="Οβάλ 46">
            <a:extLst>
              <a:ext uri="{FF2B5EF4-FFF2-40B4-BE49-F238E27FC236}">
                <a16:creationId xmlns:a16="http://schemas.microsoft.com/office/drawing/2014/main" id="{E5EFC162-5A98-41C8-9772-0105D1416738}"/>
              </a:ext>
            </a:extLst>
          </p:cNvPr>
          <p:cNvSpPr>
            <a:spLocks noChangeAspect="1"/>
          </p:cNvSpPr>
          <p:nvPr/>
        </p:nvSpPr>
        <p:spPr>
          <a:xfrm>
            <a:off x="3284037" y="2538636"/>
            <a:ext cx="1898100" cy="18981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TextBox 47">
            <a:extLst>
              <a:ext uri="{FF2B5EF4-FFF2-40B4-BE49-F238E27FC236}">
                <a16:creationId xmlns:a16="http://schemas.microsoft.com/office/drawing/2014/main" id="{B324C6CC-A72C-4873-BA96-B60A05AD3893}"/>
              </a:ext>
            </a:extLst>
          </p:cNvPr>
          <p:cNvSpPr txBox="1"/>
          <p:nvPr/>
        </p:nvSpPr>
        <p:spPr>
          <a:xfrm>
            <a:off x="3582307" y="3226736"/>
            <a:ext cx="1314450" cy="523220"/>
          </a:xfrm>
          <a:prstGeom prst="rect">
            <a:avLst/>
          </a:prstGeom>
          <a:noFill/>
        </p:spPr>
        <p:txBody>
          <a:bodyPr wrap="square" rtlCol="0" anchor="ctr">
            <a:spAutoFit/>
          </a:bodyPr>
          <a:lstStyle/>
          <a:p>
            <a:pPr algn="ctr"/>
            <a:r>
              <a:rPr lang="el-GR" sz="1400" dirty="0">
                <a:solidFill>
                  <a:schemeClr val="bg1"/>
                </a:solidFill>
                <a:effectLst/>
                <a:ea typeface="Times New Roman" panose="02020603050405020304" pitchFamily="18" charset="0"/>
                <a:cs typeface="Times New Roman" panose="02020603050405020304" pitchFamily="18" charset="0"/>
              </a:rPr>
              <a:t>1 </a:t>
            </a:r>
            <a:r>
              <a:rPr lang="en-US" sz="1400" dirty="0">
                <a:solidFill>
                  <a:schemeClr val="bg1"/>
                </a:solidFill>
                <a:effectLst/>
                <a:ea typeface="Times New Roman" panose="02020603050405020304" pitchFamily="18" charset="0"/>
                <a:cs typeface="Times New Roman" panose="02020603050405020304" pitchFamily="18" charset="0"/>
              </a:rPr>
              <a:t>Development company</a:t>
            </a:r>
            <a:endParaRPr lang="el-GR" sz="1400" dirty="0">
              <a:solidFill>
                <a:schemeClr val="bg1"/>
              </a:solidFill>
            </a:endParaRPr>
          </a:p>
        </p:txBody>
      </p:sp>
      <p:sp>
        <p:nvSpPr>
          <p:cNvPr id="50" name="Οβάλ 49">
            <a:extLst>
              <a:ext uri="{FF2B5EF4-FFF2-40B4-BE49-F238E27FC236}">
                <a16:creationId xmlns:a16="http://schemas.microsoft.com/office/drawing/2014/main" id="{5905CA2E-B4DD-4634-A3D9-D35150ECE7C9}"/>
              </a:ext>
            </a:extLst>
          </p:cNvPr>
          <p:cNvSpPr>
            <a:spLocks noChangeAspect="1"/>
          </p:cNvSpPr>
          <p:nvPr/>
        </p:nvSpPr>
        <p:spPr>
          <a:xfrm>
            <a:off x="8880246" y="5093898"/>
            <a:ext cx="252000" cy="252000"/>
          </a:xfrm>
          <a:prstGeom prst="ellipse">
            <a:avLst/>
          </a:prstGeom>
          <a:no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51" name="Ευθεία γραμμή σύνδεσης 50">
            <a:extLst>
              <a:ext uri="{FF2B5EF4-FFF2-40B4-BE49-F238E27FC236}">
                <a16:creationId xmlns:a16="http://schemas.microsoft.com/office/drawing/2014/main" id="{A6E2F899-653E-4B2F-BD5C-A7A27A85A191}"/>
              </a:ext>
            </a:extLst>
          </p:cNvPr>
          <p:cNvCxnSpPr>
            <a:cxnSpLocks/>
            <a:endCxn id="50" idx="2"/>
          </p:cNvCxnSpPr>
          <p:nvPr/>
        </p:nvCxnSpPr>
        <p:spPr>
          <a:xfrm>
            <a:off x="8124520" y="5209398"/>
            <a:ext cx="755726" cy="10500"/>
          </a:xfrm>
          <a:prstGeom prst="line">
            <a:avLst/>
          </a:prstGeom>
          <a:ln>
            <a:solidFill>
              <a:srgbClr val="4472C4"/>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5AB211E6-8CA5-4B35-8519-A923EFAF7E3B}"/>
              </a:ext>
            </a:extLst>
          </p:cNvPr>
          <p:cNvSpPr txBox="1"/>
          <p:nvPr/>
        </p:nvSpPr>
        <p:spPr>
          <a:xfrm>
            <a:off x="8549046" y="5500170"/>
            <a:ext cx="914400" cy="307777"/>
          </a:xfrm>
          <a:prstGeom prst="rect">
            <a:avLst/>
          </a:prstGeom>
          <a:noFill/>
        </p:spPr>
        <p:txBody>
          <a:bodyPr wrap="square" rtlCol="0" anchor="ctr">
            <a:spAutoFit/>
          </a:bodyPr>
          <a:lstStyle/>
          <a:p>
            <a:pPr algn="ctr"/>
            <a:r>
              <a:rPr lang="el-GR" sz="1400" b="1" i="1" dirty="0">
                <a:solidFill>
                  <a:schemeClr val="bg1">
                    <a:lumMod val="50000"/>
                  </a:schemeClr>
                </a:solidFill>
              </a:rPr>
              <a:t>2022</a:t>
            </a:r>
          </a:p>
        </p:txBody>
      </p:sp>
      <p:pic>
        <p:nvPicPr>
          <p:cNvPr id="35" name="Εικόνα 34">
            <a:extLst>
              <a:ext uri="{FF2B5EF4-FFF2-40B4-BE49-F238E27FC236}">
                <a16:creationId xmlns:a16="http://schemas.microsoft.com/office/drawing/2014/main" id="{0DA542FE-C11C-2999-5CC0-A024927EF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471" y="1804499"/>
            <a:ext cx="2159062" cy="1454150"/>
          </a:xfrm>
          <a:prstGeom prst="rect">
            <a:avLst/>
          </a:prstGeom>
        </p:spPr>
      </p:pic>
      <p:grpSp>
        <p:nvGrpSpPr>
          <p:cNvPr id="61" name="Ομάδα 60">
            <a:extLst>
              <a:ext uri="{FF2B5EF4-FFF2-40B4-BE49-F238E27FC236}">
                <a16:creationId xmlns:a16="http://schemas.microsoft.com/office/drawing/2014/main" id="{68A57D87-1360-FDF4-5C47-7D97E8FDCDBE}"/>
              </a:ext>
            </a:extLst>
          </p:cNvPr>
          <p:cNvGrpSpPr>
            <a:grpSpLocks noChangeAspect="1"/>
          </p:cNvGrpSpPr>
          <p:nvPr/>
        </p:nvGrpSpPr>
        <p:grpSpPr>
          <a:xfrm>
            <a:off x="8766927" y="6093766"/>
            <a:ext cx="2908072" cy="612132"/>
            <a:chOff x="250086" y="5655639"/>
            <a:chExt cx="3471619" cy="730755"/>
          </a:xfrm>
        </p:grpSpPr>
        <p:pic>
          <p:nvPicPr>
            <p:cNvPr id="62" name="Εικόνα 61">
              <a:extLst>
                <a:ext uri="{FF2B5EF4-FFF2-40B4-BE49-F238E27FC236}">
                  <a16:creationId xmlns:a16="http://schemas.microsoft.com/office/drawing/2014/main" id="{A5E3D103-FC4F-ED4A-B872-ED6E8A7059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63" name="Εικόνα 62">
              <a:extLst>
                <a:ext uri="{FF2B5EF4-FFF2-40B4-BE49-F238E27FC236}">
                  <a16:creationId xmlns:a16="http://schemas.microsoft.com/office/drawing/2014/main" id="{4926A4DC-528D-ECB8-6724-EA2C8938C2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64" name="Picture 5">
              <a:extLst>
                <a:ext uri="{FF2B5EF4-FFF2-40B4-BE49-F238E27FC236}">
                  <a16:creationId xmlns:a16="http://schemas.microsoft.com/office/drawing/2014/main" id="{F17AC9E8-0D10-AD6E-6439-1F36230267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Εικόνα 64">
              <a:extLst>
                <a:ext uri="{FF2B5EF4-FFF2-40B4-BE49-F238E27FC236}">
                  <a16:creationId xmlns:a16="http://schemas.microsoft.com/office/drawing/2014/main" id="{32B6C792-D0B1-9C22-6B9F-89B6F202D5D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278116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25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par>
                                <p:cTn id="14" presetID="31" presetClass="entr" presetSubtype="0" fill="hold" grpId="0" nodeType="withEffect">
                                  <p:stCondLst>
                                    <p:cond delay="250"/>
                                  </p:stCondLst>
                                  <p:childTnLst>
                                    <p:set>
                                      <p:cBhvr>
                                        <p:cTn id="15" dur="1" fill="hold">
                                          <p:stCondLst>
                                            <p:cond delay="0"/>
                                          </p:stCondLst>
                                        </p:cTn>
                                        <p:tgtEl>
                                          <p:spTgt spid="47"/>
                                        </p:tgtEl>
                                        <p:attrNameLst>
                                          <p:attrName>style.visibility</p:attrName>
                                        </p:attrNameLst>
                                      </p:cBhvr>
                                      <p:to>
                                        <p:strVal val="visible"/>
                                      </p:to>
                                    </p:set>
                                    <p:anim calcmode="lin" valueType="num">
                                      <p:cBhvr>
                                        <p:cTn id="16" dur="1000" fill="hold"/>
                                        <p:tgtEl>
                                          <p:spTgt spid="47"/>
                                        </p:tgtEl>
                                        <p:attrNameLst>
                                          <p:attrName>ppt_w</p:attrName>
                                        </p:attrNameLst>
                                      </p:cBhvr>
                                      <p:tavLst>
                                        <p:tav tm="0">
                                          <p:val>
                                            <p:fltVal val="0"/>
                                          </p:val>
                                        </p:tav>
                                        <p:tav tm="100000">
                                          <p:val>
                                            <p:strVal val="#ppt_w"/>
                                          </p:val>
                                        </p:tav>
                                      </p:tavLst>
                                    </p:anim>
                                    <p:anim calcmode="lin" valueType="num">
                                      <p:cBhvr>
                                        <p:cTn id="17" dur="1000" fill="hold"/>
                                        <p:tgtEl>
                                          <p:spTgt spid="47"/>
                                        </p:tgtEl>
                                        <p:attrNameLst>
                                          <p:attrName>ppt_h</p:attrName>
                                        </p:attrNameLst>
                                      </p:cBhvr>
                                      <p:tavLst>
                                        <p:tav tm="0">
                                          <p:val>
                                            <p:fltVal val="0"/>
                                          </p:val>
                                        </p:tav>
                                        <p:tav tm="100000">
                                          <p:val>
                                            <p:strVal val="#ppt_h"/>
                                          </p:val>
                                        </p:tav>
                                      </p:tavLst>
                                    </p:anim>
                                    <p:anim calcmode="lin" valueType="num">
                                      <p:cBhvr>
                                        <p:cTn id="18" dur="1000" fill="hold"/>
                                        <p:tgtEl>
                                          <p:spTgt spid="47"/>
                                        </p:tgtEl>
                                        <p:attrNameLst>
                                          <p:attrName>style.rotation</p:attrName>
                                        </p:attrNameLst>
                                      </p:cBhvr>
                                      <p:tavLst>
                                        <p:tav tm="0">
                                          <p:val>
                                            <p:fltVal val="90"/>
                                          </p:val>
                                        </p:tav>
                                        <p:tav tm="100000">
                                          <p:val>
                                            <p:fltVal val="0"/>
                                          </p:val>
                                        </p:tav>
                                      </p:tavLst>
                                    </p:anim>
                                    <p:animEffect transition="in" filter="fade">
                                      <p:cBhvr>
                                        <p:cTn id="19" dur="1000"/>
                                        <p:tgtEl>
                                          <p:spTgt spid="47"/>
                                        </p:tgtEl>
                                      </p:cBhvr>
                                    </p:animEffect>
                                  </p:childTnLst>
                                </p:cTn>
                              </p:par>
                              <p:par>
                                <p:cTn id="20" presetID="26" presetClass="entr" presetSubtype="0" fill="hold" grpId="0" nodeType="withEffect">
                                  <p:stCondLst>
                                    <p:cond delay="25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290">
                                          <p:stCondLst>
                                            <p:cond delay="0"/>
                                          </p:stCondLst>
                                        </p:cTn>
                                        <p:tgtEl>
                                          <p:spTgt spid="40"/>
                                        </p:tgtEl>
                                      </p:cBhvr>
                                    </p:animEffect>
                                    <p:anim calcmode="lin" valueType="num">
                                      <p:cBhvr>
                                        <p:cTn id="23"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4"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5"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6"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7"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28" dur="13">
                                          <p:stCondLst>
                                            <p:cond delay="325"/>
                                          </p:stCondLst>
                                        </p:cTn>
                                        <p:tgtEl>
                                          <p:spTgt spid="40"/>
                                        </p:tgtEl>
                                      </p:cBhvr>
                                      <p:to x="100000" y="60000"/>
                                    </p:animScale>
                                    <p:animScale>
                                      <p:cBhvr>
                                        <p:cTn id="29" dur="83" decel="50000">
                                          <p:stCondLst>
                                            <p:cond delay="338"/>
                                          </p:stCondLst>
                                        </p:cTn>
                                        <p:tgtEl>
                                          <p:spTgt spid="40"/>
                                        </p:tgtEl>
                                      </p:cBhvr>
                                      <p:to x="100000" y="100000"/>
                                    </p:animScale>
                                    <p:animScale>
                                      <p:cBhvr>
                                        <p:cTn id="30" dur="13">
                                          <p:stCondLst>
                                            <p:cond delay="656"/>
                                          </p:stCondLst>
                                        </p:cTn>
                                        <p:tgtEl>
                                          <p:spTgt spid="40"/>
                                        </p:tgtEl>
                                      </p:cBhvr>
                                      <p:to x="100000" y="80000"/>
                                    </p:animScale>
                                    <p:animScale>
                                      <p:cBhvr>
                                        <p:cTn id="31" dur="83" decel="50000">
                                          <p:stCondLst>
                                            <p:cond delay="669"/>
                                          </p:stCondLst>
                                        </p:cTn>
                                        <p:tgtEl>
                                          <p:spTgt spid="40"/>
                                        </p:tgtEl>
                                      </p:cBhvr>
                                      <p:to x="100000" y="100000"/>
                                    </p:animScale>
                                    <p:animScale>
                                      <p:cBhvr>
                                        <p:cTn id="32" dur="13">
                                          <p:stCondLst>
                                            <p:cond delay="821"/>
                                          </p:stCondLst>
                                        </p:cTn>
                                        <p:tgtEl>
                                          <p:spTgt spid="40"/>
                                        </p:tgtEl>
                                      </p:cBhvr>
                                      <p:to x="100000" y="90000"/>
                                    </p:animScale>
                                    <p:animScale>
                                      <p:cBhvr>
                                        <p:cTn id="33" dur="83" decel="50000">
                                          <p:stCondLst>
                                            <p:cond delay="834"/>
                                          </p:stCondLst>
                                        </p:cTn>
                                        <p:tgtEl>
                                          <p:spTgt spid="40"/>
                                        </p:tgtEl>
                                      </p:cBhvr>
                                      <p:to x="100000" y="100000"/>
                                    </p:animScale>
                                    <p:animScale>
                                      <p:cBhvr>
                                        <p:cTn id="34" dur="13">
                                          <p:stCondLst>
                                            <p:cond delay="904"/>
                                          </p:stCondLst>
                                        </p:cTn>
                                        <p:tgtEl>
                                          <p:spTgt spid="40"/>
                                        </p:tgtEl>
                                      </p:cBhvr>
                                      <p:to x="100000" y="95000"/>
                                    </p:animScale>
                                    <p:animScale>
                                      <p:cBhvr>
                                        <p:cTn id="35" dur="83" decel="50000">
                                          <p:stCondLst>
                                            <p:cond delay="917"/>
                                          </p:stCondLst>
                                        </p:cTn>
                                        <p:tgtEl>
                                          <p:spTgt spid="4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2"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Οβάλ 19">
            <a:extLst>
              <a:ext uri="{FF2B5EF4-FFF2-40B4-BE49-F238E27FC236}">
                <a16:creationId xmlns:a16="http://schemas.microsoft.com/office/drawing/2014/main" id="{C4AAB5CC-1CC6-497A-BE76-1F65CB8CE1F8}"/>
              </a:ext>
            </a:extLst>
          </p:cNvPr>
          <p:cNvSpPr>
            <a:spLocks noChangeAspect="1"/>
          </p:cNvSpPr>
          <p:nvPr/>
        </p:nvSpPr>
        <p:spPr>
          <a:xfrm>
            <a:off x="3949377" y="1991929"/>
            <a:ext cx="1779985" cy="1779985"/>
          </a:xfrm>
          <a:prstGeom prst="ellipse">
            <a:avLst/>
          </a:prstGeom>
          <a:solidFill>
            <a:srgbClr val="385FA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Private</a:t>
            </a:r>
            <a:endParaRPr lang="el-GR" dirty="0">
              <a:solidFill>
                <a:schemeClr val="bg1"/>
              </a:solidFill>
            </a:endParaRPr>
          </a:p>
        </p:txBody>
      </p:sp>
      <p:sp>
        <p:nvSpPr>
          <p:cNvPr id="143" name="Κύκλος"/>
          <p:cNvSpPr/>
          <p:nvPr/>
        </p:nvSpPr>
        <p:spPr>
          <a:xfrm>
            <a:off x="8550850" y="962148"/>
            <a:ext cx="850976" cy="850976"/>
          </a:xfrm>
          <a:prstGeom prst="ellipse">
            <a:avLst/>
          </a:prstGeom>
          <a:solidFill>
            <a:schemeClr val="accent4">
              <a:lumMod val="75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144" name="Κύκλος"/>
          <p:cNvSpPr/>
          <p:nvPr/>
        </p:nvSpPr>
        <p:spPr>
          <a:xfrm>
            <a:off x="8551517" y="1987679"/>
            <a:ext cx="850976" cy="850976"/>
          </a:xfrm>
          <a:prstGeom prst="ellipse">
            <a:avLst/>
          </a:prstGeom>
          <a:solidFill>
            <a:schemeClr val="accent1">
              <a:lumOff val="-1357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5" name="Κύκλος"/>
          <p:cNvSpPr/>
          <p:nvPr/>
        </p:nvSpPr>
        <p:spPr>
          <a:xfrm>
            <a:off x="8551517" y="3003513"/>
            <a:ext cx="850976" cy="850976"/>
          </a:xfrm>
          <a:prstGeom prst="ellipse">
            <a:avLst/>
          </a:prstGeom>
          <a:solidFill>
            <a:srgbClr val="92D05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6" name="Κύκλος"/>
          <p:cNvSpPr/>
          <p:nvPr/>
        </p:nvSpPr>
        <p:spPr>
          <a:xfrm>
            <a:off x="8551517" y="4030776"/>
            <a:ext cx="850976" cy="850976"/>
          </a:xfrm>
          <a:prstGeom prst="ellipse">
            <a:avLst/>
          </a:prstGeom>
          <a:solidFill>
            <a:srgbClr val="C000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7" name="Κύκλος"/>
          <p:cNvSpPr/>
          <p:nvPr/>
        </p:nvSpPr>
        <p:spPr>
          <a:xfrm>
            <a:off x="8570043" y="5054573"/>
            <a:ext cx="850976" cy="850976"/>
          </a:xfrm>
          <a:prstGeom prst="ellipse">
            <a:avLst/>
          </a:prstGeom>
          <a:solidFill>
            <a:srgbClr val="BFA0B9"/>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8" name="Ψάρεμα"/>
          <p:cNvSpPr/>
          <p:nvPr/>
        </p:nvSpPr>
        <p:spPr>
          <a:xfrm>
            <a:off x="8752997" y="2218648"/>
            <a:ext cx="448016" cy="389038"/>
          </a:xfrm>
          <a:custGeom>
            <a:avLst/>
            <a:gdLst/>
            <a:ahLst/>
            <a:cxnLst>
              <a:cxn ang="0">
                <a:pos x="wd2" y="hd2"/>
              </a:cxn>
              <a:cxn ang="5400000">
                <a:pos x="wd2" y="hd2"/>
              </a:cxn>
              <a:cxn ang="10800000">
                <a:pos x="wd2" y="hd2"/>
              </a:cxn>
              <a:cxn ang="16200000">
                <a:pos x="wd2" y="hd2"/>
              </a:cxn>
            </a:cxnLst>
            <a:rect l="0" t="0" r="r" b="b"/>
            <a:pathLst>
              <a:path w="21441" h="20891" extrusionOk="0">
                <a:moveTo>
                  <a:pt x="17655" y="2"/>
                </a:moveTo>
                <a:cubicBezTo>
                  <a:pt x="15586" y="46"/>
                  <a:pt x="12735" y="717"/>
                  <a:pt x="9502" y="3175"/>
                </a:cubicBezTo>
                <a:cubicBezTo>
                  <a:pt x="9355" y="3043"/>
                  <a:pt x="9176" y="2952"/>
                  <a:pt x="8976" y="2923"/>
                </a:cubicBezTo>
                <a:cubicBezTo>
                  <a:pt x="8394" y="2839"/>
                  <a:pt x="7860" y="3300"/>
                  <a:pt x="7785" y="3953"/>
                </a:cubicBezTo>
                <a:cubicBezTo>
                  <a:pt x="7763" y="4140"/>
                  <a:pt x="7782" y="4321"/>
                  <a:pt x="7833" y="4488"/>
                </a:cubicBezTo>
                <a:lnTo>
                  <a:pt x="2478" y="8702"/>
                </a:lnTo>
                <a:cubicBezTo>
                  <a:pt x="2323" y="8798"/>
                  <a:pt x="1444" y="9278"/>
                  <a:pt x="912" y="8315"/>
                </a:cubicBezTo>
                <a:cubicBezTo>
                  <a:pt x="886" y="8255"/>
                  <a:pt x="722" y="7845"/>
                  <a:pt x="850" y="7424"/>
                </a:cubicBezTo>
                <a:cubicBezTo>
                  <a:pt x="948" y="7104"/>
                  <a:pt x="1200" y="6833"/>
                  <a:pt x="1596" y="6616"/>
                </a:cubicBezTo>
                <a:lnTo>
                  <a:pt x="1550" y="7584"/>
                </a:lnTo>
                <a:lnTo>
                  <a:pt x="3998" y="4904"/>
                </a:lnTo>
                <a:lnTo>
                  <a:pt x="1311" y="5518"/>
                </a:lnTo>
                <a:lnTo>
                  <a:pt x="1428" y="5731"/>
                </a:lnTo>
                <a:cubicBezTo>
                  <a:pt x="1394" y="5737"/>
                  <a:pt x="1359" y="5746"/>
                  <a:pt x="1326" y="5763"/>
                </a:cubicBezTo>
                <a:cubicBezTo>
                  <a:pt x="677" y="6095"/>
                  <a:pt x="260" y="6562"/>
                  <a:pt x="86" y="7150"/>
                </a:cubicBezTo>
                <a:cubicBezTo>
                  <a:pt x="-159" y="7979"/>
                  <a:pt x="196" y="8721"/>
                  <a:pt x="220" y="8770"/>
                </a:cubicBezTo>
                <a:cubicBezTo>
                  <a:pt x="646" y="9555"/>
                  <a:pt x="1238" y="9802"/>
                  <a:pt x="1781" y="9802"/>
                </a:cubicBezTo>
                <a:cubicBezTo>
                  <a:pt x="2220" y="9802"/>
                  <a:pt x="2628" y="9642"/>
                  <a:pt x="2890" y="9473"/>
                </a:cubicBezTo>
                <a:lnTo>
                  <a:pt x="8363" y="5171"/>
                </a:lnTo>
                <a:cubicBezTo>
                  <a:pt x="8467" y="5229"/>
                  <a:pt x="8581" y="5270"/>
                  <a:pt x="8703" y="5287"/>
                </a:cubicBezTo>
                <a:cubicBezTo>
                  <a:pt x="9285" y="5372"/>
                  <a:pt x="9818" y="4910"/>
                  <a:pt x="9894" y="4257"/>
                </a:cubicBezTo>
                <a:cubicBezTo>
                  <a:pt x="9905" y="4157"/>
                  <a:pt x="9904" y="4059"/>
                  <a:pt x="9894" y="3962"/>
                </a:cubicBezTo>
                <a:cubicBezTo>
                  <a:pt x="16014" y="-709"/>
                  <a:pt x="20748" y="1392"/>
                  <a:pt x="20811" y="1421"/>
                </a:cubicBezTo>
                <a:cubicBezTo>
                  <a:pt x="21015" y="1517"/>
                  <a:pt x="21250" y="1409"/>
                  <a:pt x="21335" y="1181"/>
                </a:cubicBezTo>
                <a:cubicBezTo>
                  <a:pt x="21421" y="952"/>
                  <a:pt x="21325" y="689"/>
                  <a:pt x="21121" y="592"/>
                </a:cubicBezTo>
                <a:cubicBezTo>
                  <a:pt x="21014" y="542"/>
                  <a:pt x="19725" y="-42"/>
                  <a:pt x="17655" y="2"/>
                </a:cubicBezTo>
                <a:close/>
                <a:moveTo>
                  <a:pt x="19923" y="7732"/>
                </a:moveTo>
                <a:cubicBezTo>
                  <a:pt x="17068" y="7741"/>
                  <a:pt x="10742" y="8278"/>
                  <a:pt x="5823" y="12443"/>
                </a:cubicBezTo>
                <a:cubicBezTo>
                  <a:pt x="5786" y="12474"/>
                  <a:pt x="5777" y="12541"/>
                  <a:pt x="5810" y="12582"/>
                </a:cubicBezTo>
                <a:lnTo>
                  <a:pt x="10185" y="14788"/>
                </a:lnTo>
                <a:cubicBezTo>
                  <a:pt x="10185" y="14788"/>
                  <a:pt x="10725" y="15325"/>
                  <a:pt x="10071" y="15534"/>
                </a:cubicBezTo>
                <a:lnTo>
                  <a:pt x="5349" y="15534"/>
                </a:lnTo>
                <a:cubicBezTo>
                  <a:pt x="5349" y="15534"/>
                  <a:pt x="9188" y="20891"/>
                  <a:pt x="21441" y="20891"/>
                </a:cubicBezTo>
                <a:lnTo>
                  <a:pt x="21441" y="7785"/>
                </a:lnTo>
                <a:cubicBezTo>
                  <a:pt x="21441" y="7785"/>
                  <a:pt x="20875" y="7730"/>
                  <a:pt x="19923" y="7732"/>
                </a:cubicBezTo>
                <a:close/>
                <a:moveTo>
                  <a:pt x="12059" y="11548"/>
                </a:moveTo>
                <a:cubicBezTo>
                  <a:pt x="12534" y="11548"/>
                  <a:pt x="12920" y="11981"/>
                  <a:pt x="12920" y="12514"/>
                </a:cubicBezTo>
                <a:cubicBezTo>
                  <a:pt x="12920" y="13047"/>
                  <a:pt x="12534" y="13478"/>
                  <a:pt x="12059" y="13478"/>
                </a:cubicBezTo>
                <a:cubicBezTo>
                  <a:pt x="11584" y="13478"/>
                  <a:pt x="11200" y="13047"/>
                  <a:pt x="11200" y="12514"/>
                </a:cubicBezTo>
                <a:cubicBezTo>
                  <a:pt x="11200" y="11981"/>
                  <a:pt x="11584" y="11548"/>
                  <a:pt x="12059" y="11548"/>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9" name="Βιβλίο"/>
          <p:cNvSpPr/>
          <p:nvPr/>
        </p:nvSpPr>
        <p:spPr>
          <a:xfrm>
            <a:off x="8766578" y="4285439"/>
            <a:ext cx="420853" cy="3416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50" name="Μνημείο"/>
          <p:cNvSpPr/>
          <p:nvPr/>
        </p:nvSpPr>
        <p:spPr>
          <a:xfrm>
            <a:off x="8821028" y="5285542"/>
            <a:ext cx="349005" cy="389037"/>
          </a:xfrm>
          <a:custGeom>
            <a:avLst/>
            <a:gdLst/>
            <a:ahLst/>
            <a:cxnLst>
              <a:cxn ang="0">
                <a:pos x="wd2" y="hd2"/>
              </a:cxn>
              <a:cxn ang="5400000">
                <a:pos x="wd2" y="hd2"/>
              </a:cxn>
              <a:cxn ang="10800000">
                <a:pos x="wd2" y="hd2"/>
              </a:cxn>
              <a:cxn ang="16200000">
                <a:pos x="wd2" y="hd2"/>
              </a:cxn>
            </a:cxnLst>
            <a:rect l="0" t="0" r="r" b="b"/>
            <a:pathLst>
              <a:path w="21600" h="21600" extrusionOk="0">
                <a:moveTo>
                  <a:pt x="11213" y="0"/>
                </a:moveTo>
                <a:cubicBezTo>
                  <a:pt x="10638" y="0"/>
                  <a:pt x="10890" y="233"/>
                  <a:pt x="10758" y="409"/>
                </a:cubicBezTo>
                <a:cubicBezTo>
                  <a:pt x="10689" y="499"/>
                  <a:pt x="10658" y="602"/>
                  <a:pt x="10643" y="681"/>
                </a:cubicBezTo>
                <a:lnTo>
                  <a:pt x="10106" y="716"/>
                </a:lnTo>
                <a:lnTo>
                  <a:pt x="10106" y="909"/>
                </a:lnTo>
                <a:lnTo>
                  <a:pt x="10632" y="909"/>
                </a:lnTo>
                <a:cubicBezTo>
                  <a:pt x="10636" y="1104"/>
                  <a:pt x="10671" y="1366"/>
                  <a:pt x="10684" y="1451"/>
                </a:cubicBezTo>
                <a:cubicBezTo>
                  <a:pt x="10703" y="1573"/>
                  <a:pt x="10960" y="1528"/>
                  <a:pt x="11065" y="1520"/>
                </a:cubicBezTo>
                <a:lnTo>
                  <a:pt x="11010" y="1682"/>
                </a:lnTo>
                <a:cubicBezTo>
                  <a:pt x="10868" y="1751"/>
                  <a:pt x="10664" y="1914"/>
                  <a:pt x="10428" y="2285"/>
                </a:cubicBezTo>
                <a:cubicBezTo>
                  <a:pt x="10230" y="2597"/>
                  <a:pt x="9442" y="2974"/>
                  <a:pt x="9065" y="3141"/>
                </a:cubicBezTo>
                <a:cubicBezTo>
                  <a:pt x="8967" y="2290"/>
                  <a:pt x="8033" y="1410"/>
                  <a:pt x="8033" y="1410"/>
                </a:cubicBezTo>
                <a:lnTo>
                  <a:pt x="7299" y="1246"/>
                </a:lnTo>
                <a:lnTo>
                  <a:pt x="7165" y="826"/>
                </a:lnTo>
                <a:lnTo>
                  <a:pt x="6352" y="1270"/>
                </a:lnTo>
                <a:lnTo>
                  <a:pt x="5057" y="3197"/>
                </a:lnTo>
                <a:cubicBezTo>
                  <a:pt x="5057" y="3197"/>
                  <a:pt x="5404" y="3666"/>
                  <a:pt x="5720" y="3533"/>
                </a:cubicBezTo>
                <a:cubicBezTo>
                  <a:pt x="5720" y="3533"/>
                  <a:pt x="6353" y="3303"/>
                  <a:pt x="6817" y="3072"/>
                </a:cubicBezTo>
                <a:cubicBezTo>
                  <a:pt x="6817" y="3072"/>
                  <a:pt x="7206" y="3295"/>
                  <a:pt x="6883" y="3817"/>
                </a:cubicBezTo>
                <a:cubicBezTo>
                  <a:pt x="6424" y="4559"/>
                  <a:pt x="6265" y="5385"/>
                  <a:pt x="6465" y="5987"/>
                </a:cubicBezTo>
                <a:cubicBezTo>
                  <a:pt x="6261" y="6000"/>
                  <a:pt x="5685" y="6072"/>
                  <a:pt x="5296" y="6202"/>
                </a:cubicBezTo>
                <a:cubicBezTo>
                  <a:pt x="4264" y="6545"/>
                  <a:pt x="5520" y="8141"/>
                  <a:pt x="5520" y="8141"/>
                </a:cubicBezTo>
                <a:lnTo>
                  <a:pt x="6491" y="8576"/>
                </a:lnTo>
                <a:lnTo>
                  <a:pt x="6491" y="7773"/>
                </a:lnTo>
                <a:lnTo>
                  <a:pt x="5949" y="7776"/>
                </a:lnTo>
                <a:cubicBezTo>
                  <a:pt x="5949" y="7776"/>
                  <a:pt x="5381" y="7097"/>
                  <a:pt x="5620" y="6823"/>
                </a:cubicBezTo>
                <a:cubicBezTo>
                  <a:pt x="5858" y="6550"/>
                  <a:pt x="7127" y="7043"/>
                  <a:pt x="7128" y="7043"/>
                </a:cubicBezTo>
                <a:cubicBezTo>
                  <a:pt x="7128" y="7043"/>
                  <a:pt x="7266" y="7119"/>
                  <a:pt x="7574" y="7190"/>
                </a:cubicBezTo>
                <a:lnTo>
                  <a:pt x="7681" y="7876"/>
                </a:lnTo>
                <a:cubicBezTo>
                  <a:pt x="8404" y="8857"/>
                  <a:pt x="8278" y="9642"/>
                  <a:pt x="8278" y="9642"/>
                </a:cubicBezTo>
                <a:lnTo>
                  <a:pt x="7755" y="10277"/>
                </a:lnTo>
                <a:lnTo>
                  <a:pt x="4498" y="10277"/>
                </a:lnTo>
                <a:lnTo>
                  <a:pt x="4498" y="11758"/>
                </a:lnTo>
                <a:lnTo>
                  <a:pt x="3524" y="11758"/>
                </a:lnTo>
                <a:lnTo>
                  <a:pt x="3524" y="16327"/>
                </a:lnTo>
                <a:lnTo>
                  <a:pt x="4498" y="16327"/>
                </a:lnTo>
                <a:lnTo>
                  <a:pt x="4498" y="17810"/>
                </a:lnTo>
                <a:lnTo>
                  <a:pt x="17102" y="17810"/>
                </a:lnTo>
                <a:lnTo>
                  <a:pt x="17102" y="16327"/>
                </a:lnTo>
                <a:lnTo>
                  <a:pt x="18078" y="16327"/>
                </a:lnTo>
                <a:lnTo>
                  <a:pt x="18078" y="11758"/>
                </a:lnTo>
                <a:lnTo>
                  <a:pt x="17102" y="11758"/>
                </a:lnTo>
                <a:lnTo>
                  <a:pt x="17102" y="10277"/>
                </a:lnTo>
                <a:lnTo>
                  <a:pt x="15752" y="10277"/>
                </a:lnTo>
                <a:cubicBezTo>
                  <a:pt x="15831" y="9975"/>
                  <a:pt x="16025" y="8966"/>
                  <a:pt x="15391" y="8073"/>
                </a:cubicBezTo>
                <a:cubicBezTo>
                  <a:pt x="15004" y="7837"/>
                  <a:pt x="14831" y="7451"/>
                  <a:pt x="14755" y="7117"/>
                </a:cubicBezTo>
                <a:cubicBezTo>
                  <a:pt x="15044" y="6920"/>
                  <a:pt x="16214" y="6045"/>
                  <a:pt x="15907" y="4969"/>
                </a:cubicBezTo>
                <a:cubicBezTo>
                  <a:pt x="15723" y="4323"/>
                  <a:pt x="15181" y="4139"/>
                  <a:pt x="14246" y="4423"/>
                </a:cubicBezTo>
                <a:cubicBezTo>
                  <a:pt x="14088" y="4241"/>
                  <a:pt x="13878" y="4112"/>
                  <a:pt x="13600" y="4074"/>
                </a:cubicBezTo>
                <a:cubicBezTo>
                  <a:pt x="13206" y="4019"/>
                  <a:pt x="12554" y="4122"/>
                  <a:pt x="12030" y="4231"/>
                </a:cubicBezTo>
                <a:cubicBezTo>
                  <a:pt x="11901" y="3747"/>
                  <a:pt x="11850" y="3199"/>
                  <a:pt x="12008" y="2657"/>
                </a:cubicBezTo>
                <a:cubicBezTo>
                  <a:pt x="12200" y="1993"/>
                  <a:pt x="11818" y="1633"/>
                  <a:pt x="11818" y="1633"/>
                </a:cubicBezTo>
                <a:cubicBezTo>
                  <a:pt x="11768" y="1462"/>
                  <a:pt x="11725" y="1260"/>
                  <a:pt x="11765" y="1165"/>
                </a:cubicBezTo>
                <a:cubicBezTo>
                  <a:pt x="11810" y="1058"/>
                  <a:pt x="11852" y="984"/>
                  <a:pt x="11880" y="909"/>
                </a:cubicBezTo>
                <a:lnTo>
                  <a:pt x="12429" y="909"/>
                </a:lnTo>
                <a:lnTo>
                  <a:pt x="12429" y="566"/>
                </a:lnTo>
                <a:lnTo>
                  <a:pt x="11897" y="600"/>
                </a:lnTo>
                <a:cubicBezTo>
                  <a:pt x="11877" y="538"/>
                  <a:pt x="11847" y="470"/>
                  <a:pt x="11801" y="409"/>
                </a:cubicBezTo>
                <a:cubicBezTo>
                  <a:pt x="11668" y="233"/>
                  <a:pt x="11920" y="0"/>
                  <a:pt x="11345" y="0"/>
                </a:cubicBezTo>
                <a:cubicBezTo>
                  <a:pt x="11265" y="0"/>
                  <a:pt x="11275" y="0"/>
                  <a:pt x="11213" y="0"/>
                </a:cubicBezTo>
                <a:close/>
                <a:moveTo>
                  <a:pt x="10127" y="3459"/>
                </a:moveTo>
                <a:lnTo>
                  <a:pt x="9959" y="4341"/>
                </a:lnTo>
                <a:lnTo>
                  <a:pt x="9615" y="4317"/>
                </a:lnTo>
                <a:lnTo>
                  <a:pt x="9099" y="3749"/>
                </a:lnTo>
                <a:lnTo>
                  <a:pt x="10127" y="3459"/>
                </a:lnTo>
                <a:close/>
                <a:moveTo>
                  <a:pt x="11940" y="6970"/>
                </a:moveTo>
                <a:lnTo>
                  <a:pt x="13134" y="8867"/>
                </a:lnTo>
                <a:lnTo>
                  <a:pt x="11979" y="9426"/>
                </a:lnTo>
                <a:lnTo>
                  <a:pt x="11334" y="10277"/>
                </a:lnTo>
                <a:lnTo>
                  <a:pt x="8630" y="10277"/>
                </a:lnTo>
                <a:cubicBezTo>
                  <a:pt x="8735" y="10110"/>
                  <a:pt x="8945" y="9766"/>
                  <a:pt x="8937" y="9708"/>
                </a:cubicBezTo>
                <a:cubicBezTo>
                  <a:pt x="8781" y="8569"/>
                  <a:pt x="8656" y="7715"/>
                  <a:pt x="8594" y="7306"/>
                </a:cubicBezTo>
                <a:cubicBezTo>
                  <a:pt x="8786" y="7311"/>
                  <a:pt x="8998" y="7310"/>
                  <a:pt x="9233" y="7298"/>
                </a:cubicBezTo>
                <a:cubicBezTo>
                  <a:pt x="9401" y="7289"/>
                  <a:pt x="9570" y="7277"/>
                  <a:pt x="9737" y="7262"/>
                </a:cubicBezTo>
                <a:lnTo>
                  <a:pt x="9140" y="7588"/>
                </a:lnTo>
                <a:lnTo>
                  <a:pt x="9086" y="7931"/>
                </a:lnTo>
                <a:lnTo>
                  <a:pt x="10421" y="8034"/>
                </a:lnTo>
                <a:lnTo>
                  <a:pt x="10530" y="7176"/>
                </a:lnTo>
                <a:cubicBezTo>
                  <a:pt x="11038" y="7111"/>
                  <a:pt x="11518" y="7034"/>
                  <a:pt x="11940" y="6970"/>
                </a:cubicBezTo>
                <a:close/>
                <a:moveTo>
                  <a:pt x="13429" y="7401"/>
                </a:moveTo>
                <a:lnTo>
                  <a:pt x="15003" y="8703"/>
                </a:lnTo>
                <a:cubicBezTo>
                  <a:pt x="15003" y="8703"/>
                  <a:pt x="15608" y="9788"/>
                  <a:pt x="14926" y="10277"/>
                </a:cubicBezTo>
                <a:lnTo>
                  <a:pt x="12399" y="10277"/>
                </a:lnTo>
                <a:lnTo>
                  <a:pt x="12407" y="9897"/>
                </a:lnTo>
                <a:cubicBezTo>
                  <a:pt x="12407" y="9897"/>
                  <a:pt x="12861" y="9563"/>
                  <a:pt x="14150" y="8864"/>
                </a:cubicBezTo>
                <a:cubicBezTo>
                  <a:pt x="13657" y="8344"/>
                  <a:pt x="13479" y="7817"/>
                  <a:pt x="13429" y="7401"/>
                </a:cubicBezTo>
                <a:close/>
                <a:moveTo>
                  <a:pt x="1696" y="18337"/>
                </a:moveTo>
                <a:lnTo>
                  <a:pt x="1696" y="19734"/>
                </a:lnTo>
                <a:lnTo>
                  <a:pt x="19904" y="19734"/>
                </a:lnTo>
                <a:lnTo>
                  <a:pt x="19904" y="18337"/>
                </a:lnTo>
                <a:lnTo>
                  <a:pt x="1696" y="18337"/>
                </a:lnTo>
                <a:close/>
                <a:moveTo>
                  <a:pt x="0" y="20202"/>
                </a:moveTo>
                <a:lnTo>
                  <a:pt x="0" y="21600"/>
                </a:lnTo>
                <a:lnTo>
                  <a:pt x="21600" y="21600"/>
                </a:lnTo>
                <a:lnTo>
                  <a:pt x="21600" y="20202"/>
                </a:lnTo>
                <a:lnTo>
                  <a:pt x="0" y="20202"/>
                </a:ln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51" name="Φύλλο"/>
          <p:cNvSpPr/>
          <p:nvPr/>
        </p:nvSpPr>
        <p:spPr>
          <a:xfrm>
            <a:off x="8891894" y="3191230"/>
            <a:ext cx="170222" cy="475540"/>
          </a:xfrm>
          <a:custGeom>
            <a:avLst/>
            <a:gdLst/>
            <a:ahLst/>
            <a:cxnLst>
              <a:cxn ang="0">
                <a:pos x="wd2" y="hd2"/>
              </a:cxn>
              <a:cxn ang="5400000">
                <a:pos x="wd2" y="hd2"/>
              </a:cxn>
              <a:cxn ang="10800000">
                <a:pos x="wd2" y="hd2"/>
              </a:cxn>
              <a:cxn ang="16200000">
                <a:pos x="wd2" y="hd2"/>
              </a:cxn>
            </a:cxnLst>
            <a:rect l="0" t="0" r="r" b="b"/>
            <a:pathLst>
              <a:path w="16693" h="21217"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52" name="Τρακτέρ"/>
          <p:cNvSpPr/>
          <p:nvPr/>
        </p:nvSpPr>
        <p:spPr>
          <a:xfrm>
            <a:off x="8703150" y="1193118"/>
            <a:ext cx="546375" cy="389037"/>
          </a:xfrm>
          <a:custGeom>
            <a:avLst/>
            <a:gdLst/>
            <a:ahLst/>
            <a:cxnLst>
              <a:cxn ang="0">
                <a:pos x="wd2" y="hd2"/>
              </a:cxn>
              <a:cxn ang="5400000">
                <a:pos x="wd2" y="hd2"/>
              </a:cxn>
              <a:cxn ang="10800000">
                <a:pos x="wd2" y="hd2"/>
              </a:cxn>
              <a:cxn ang="16200000">
                <a:pos x="wd2" y="hd2"/>
              </a:cxn>
            </a:cxnLst>
            <a:rect l="0" t="0" r="r" b="b"/>
            <a:pathLst>
              <a:path w="21600" h="21600" extrusionOk="0">
                <a:moveTo>
                  <a:pt x="3245" y="0"/>
                </a:moveTo>
                <a:cubicBezTo>
                  <a:pt x="3144" y="0"/>
                  <a:pt x="3046" y="54"/>
                  <a:pt x="2973" y="152"/>
                </a:cubicBezTo>
                <a:lnTo>
                  <a:pt x="2110" y="1307"/>
                </a:lnTo>
                <a:cubicBezTo>
                  <a:pt x="2009" y="1402"/>
                  <a:pt x="2058" y="1624"/>
                  <a:pt x="2180" y="1624"/>
                </a:cubicBezTo>
                <a:lnTo>
                  <a:pt x="3093" y="1624"/>
                </a:lnTo>
                <a:cubicBezTo>
                  <a:pt x="3177" y="1624"/>
                  <a:pt x="3237" y="1737"/>
                  <a:pt x="3211" y="1849"/>
                </a:cubicBezTo>
                <a:lnTo>
                  <a:pt x="1657" y="8608"/>
                </a:lnTo>
                <a:cubicBezTo>
                  <a:pt x="2546" y="7724"/>
                  <a:pt x="3631" y="7202"/>
                  <a:pt x="4801" y="7202"/>
                </a:cubicBezTo>
                <a:cubicBezTo>
                  <a:pt x="7806" y="7202"/>
                  <a:pt x="10250" y="10637"/>
                  <a:pt x="10250" y="14858"/>
                </a:cubicBezTo>
                <a:cubicBezTo>
                  <a:pt x="10250" y="15112"/>
                  <a:pt x="10243" y="15363"/>
                  <a:pt x="10225" y="15611"/>
                </a:cubicBezTo>
                <a:lnTo>
                  <a:pt x="11334" y="15611"/>
                </a:lnTo>
                <a:cubicBezTo>
                  <a:pt x="11436" y="15611"/>
                  <a:pt x="11528" y="15695"/>
                  <a:pt x="11567" y="15826"/>
                </a:cubicBezTo>
                <a:lnTo>
                  <a:pt x="11774" y="16517"/>
                </a:lnTo>
                <a:cubicBezTo>
                  <a:pt x="11814" y="16649"/>
                  <a:pt x="11904" y="16733"/>
                  <a:pt x="12005" y="16733"/>
                </a:cubicBezTo>
                <a:lnTo>
                  <a:pt x="13961" y="16733"/>
                </a:lnTo>
                <a:cubicBezTo>
                  <a:pt x="13961" y="16723"/>
                  <a:pt x="13959" y="16716"/>
                  <a:pt x="13959" y="16707"/>
                </a:cubicBezTo>
                <a:cubicBezTo>
                  <a:pt x="13959" y="13505"/>
                  <a:pt x="15814" y="10902"/>
                  <a:pt x="18094" y="10902"/>
                </a:cubicBezTo>
                <a:cubicBezTo>
                  <a:pt x="19132" y="10902"/>
                  <a:pt x="20081" y="11443"/>
                  <a:pt x="20808" y="12334"/>
                </a:cubicBezTo>
                <a:lnTo>
                  <a:pt x="21551" y="10625"/>
                </a:lnTo>
                <a:cubicBezTo>
                  <a:pt x="21583" y="10552"/>
                  <a:pt x="21600" y="10471"/>
                  <a:pt x="21600" y="10386"/>
                </a:cubicBezTo>
                <a:lnTo>
                  <a:pt x="21600" y="8186"/>
                </a:lnTo>
                <a:cubicBezTo>
                  <a:pt x="21600" y="7957"/>
                  <a:pt x="21479" y="7762"/>
                  <a:pt x="21317" y="7730"/>
                </a:cubicBezTo>
                <a:lnTo>
                  <a:pt x="16755" y="6811"/>
                </a:lnTo>
                <a:lnTo>
                  <a:pt x="16755" y="4017"/>
                </a:lnTo>
                <a:cubicBezTo>
                  <a:pt x="16755" y="2920"/>
                  <a:pt x="16951" y="2193"/>
                  <a:pt x="17357" y="1768"/>
                </a:cubicBezTo>
                <a:lnTo>
                  <a:pt x="17357" y="410"/>
                </a:lnTo>
                <a:cubicBezTo>
                  <a:pt x="16679" y="790"/>
                  <a:pt x="15904" y="1725"/>
                  <a:pt x="15904" y="4017"/>
                </a:cubicBezTo>
                <a:lnTo>
                  <a:pt x="15904" y="6641"/>
                </a:lnTo>
                <a:lnTo>
                  <a:pt x="13192" y="6094"/>
                </a:lnTo>
                <a:cubicBezTo>
                  <a:pt x="12873" y="6029"/>
                  <a:pt x="12598" y="5746"/>
                  <a:pt x="12457" y="5338"/>
                </a:cubicBezTo>
                <a:lnTo>
                  <a:pt x="11257" y="1854"/>
                </a:lnTo>
                <a:cubicBezTo>
                  <a:pt x="11220" y="1747"/>
                  <a:pt x="11275" y="1624"/>
                  <a:pt x="11360" y="1624"/>
                </a:cubicBezTo>
                <a:lnTo>
                  <a:pt x="11879" y="1624"/>
                </a:lnTo>
                <a:cubicBezTo>
                  <a:pt x="11967" y="1624"/>
                  <a:pt x="12023" y="1487"/>
                  <a:pt x="11978" y="1380"/>
                </a:cubicBezTo>
                <a:lnTo>
                  <a:pt x="11602" y="161"/>
                </a:lnTo>
                <a:cubicBezTo>
                  <a:pt x="11560" y="61"/>
                  <a:pt x="11485" y="0"/>
                  <a:pt x="11402" y="0"/>
                </a:cubicBezTo>
                <a:lnTo>
                  <a:pt x="9160" y="0"/>
                </a:lnTo>
                <a:lnTo>
                  <a:pt x="7065" y="0"/>
                </a:lnTo>
                <a:lnTo>
                  <a:pt x="3245" y="0"/>
                </a:lnTo>
                <a:close/>
                <a:moveTo>
                  <a:pt x="4582" y="1624"/>
                </a:moveTo>
                <a:lnTo>
                  <a:pt x="5274" y="1624"/>
                </a:lnTo>
                <a:lnTo>
                  <a:pt x="6330" y="1624"/>
                </a:lnTo>
                <a:cubicBezTo>
                  <a:pt x="6445" y="1624"/>
                  <a:pt x="6539" y="1755"/>
                  <a:pt x="6539" y="1918"/>
                </a:cubicBezTo>
                <a:lnTo>
                  <a:pt x="6539" y="5552"/>
                </a:lnTo>
                <a:cubicBezTo>
                  <a:pt x="6539" y="5714"/>
                  <a:pt x="6445" y="5845"/>
                  <a:pt x="6330" y="5845"/>
                </a:cubicBezTo>
                <a:lnTo>
                  <a:pt x="4049" y="5845"/>
                </a:lnTo>
                <a:cubicBezTo>
                  <a:pt x="3827" y="5845"/>
                  <a:pt x="3664" y="5550"/>
                  <a:pt x="3720" y="5248"/>
                </a:cubicBezTo>
                <a:lnTo>
                  <a:pt x="4347" y="1877"/>
                </a:lnTo>
                <a:cubicBezTo>
                  <a:pt x="4375" y="1727"/>
                  <a:pt x="4471" y="1624"/>
                  <a:pt x="4582" y="1624"/>
                </a:cubicBezTo>
                <a:close/>
                <a:moveTo>
                  <a:pt x="7789" y="1624"/>
                </a:moveTo>
                <a:lnTo>
                  <a:pt x="9959" y="1624"/>
                </a:lnTo>
                <a:cubicBezTo>
                  <a:pt x="10068" y="1624"/>
                  <a:pt x="10164" y="1725"/>
                  <a:pt x="10193" y="1873"/>
                </a:cubicBezTo>
                <a:lnTo>
                  <a:pt x="10889" y="5412"/>
                </a:lnTo>
                <a:cubicBezTo>
                  <a:pt x="10932" y="5629"/>
                  <a:pt x="10815" y="5845"/>
                  <a:pt x="10655" y="5845"/>
                </a:cubicBezTo>
                <a:lnTo>
                  <a:pt x="7789" y="5845"/>
                </a:lnTo>
                <a:cubicBezTo>
                  <a:pt x="7674" y="5845"/>
                  <a:pt x="7580" y="5714"/>
                  <a:pt x="7580" y="5552"/>
                </a:cubicBezTo>
                <a:lnTo>
                  <a:pt x="7580" y="1918"/>
                </a:lnTo>
                <a:cubicBezTo>
                  <a:pt x="7580" y="1755"/>
                  <a:pt x="7674" y="1624"/>
                  <a:pt x="7789" y="1624"/>
                </a:cubicBezTo>
                <a:close/>
                <a:moveTo>
                  <a:pt x="4801" y="8115"/>
                </a:moveTo>
                <a:cubicBezTo>
                  <a:pt x="2150" y="8115"/>
                  <a:pt x="0" y="11134"/>
                  <a:pt x="0" y="14858"/>
                </a:cubicBezTo>
                <a:cubicBezTo>
                  <a:pt x="0" y="18581"/>
                  <a:pt x="2150" y="21600"/>
                  <a:pt x="4801" y="21600"/>
                </a:cubicBezTo>
                <a:cubicBezTo>
                  <a:pt x="7452" y="21600"/>
                  <a:pt x="9601" y="18581"/>
                  <a:pt x="9601" y="14858"/>
                </a:cubicBezTo>
                <a:cubicBezTo>
                  <a:pt x="9601" y="11134"/>
                  <a:pt x="7452" y="8115"/>
                  <a:pt x="4801" y="8115"/>
                </a:cubicBezTo>
                <a:close/>
                <a:moveTo>
                  <a:pt x="4801" y="11115"/>
                </a:moveTo>
                <a:cubicBezTo>
                  <a:pt x="6273" y="11115"/>
                  <a:pt x="7466" y="12791"/>
                  <a:pt x="7466" y="14858"/>
                </a:cubicBezTo>
                <a:cubicBezTo>
                  <a:pt x="7466" y="16925"/>
                  <a:pt x="6273" y="18601"/>
                  <a:pt x="4801" y="18601"/>
                </a:cubicBezTo>
                <a:cubicBezTo>
                  <a:pt x="3329" y="18601"/>
                  <a:pt x="2136" y="16925"/>
                  <a:pt x="2136" y="14858"/>
                </a:cubicBezTo>
                <a:cubicBezTo>
                  <a:pt x="2136" y="12791"/>
                  <a:pt x="3329" y="11115"/>
                  <a:pt x="4801" y="11115"/>
                </a:cubicBezTo>
                <a:close/>
                <a:moveTo>
                  <a:pt x="18094" y="11813"/>
                </a:moveTo>
                <a:cubicBezTo>
                  <a:pt x="16170" y="11813"/>
                  <a:pt x="14610" y="14004"/>
                  <a:pt x="14610" y="16707"/>
                </a:cubicBezTo>
                <a:cubicBezTo>
                  <a:pt x="14610" y="19409"/>
                  <a:pt x="16170" y="21600"/>
                  <a:pt x="18094" y="21600"/>
                </a:cubicBezTo>
                <a:cubicBezTo>
                  <a:pt x="20018" y="21600"/>
                  <a:pt x="21578" y="19409"/>
                  <a:pt x="21578" y="16707"/>
                </a:cubicBezTo>
                <a:cubicBezTo>
                  <a:pt x="21578" y="14004"/>
                  <a:pt x="20018" y="11813"/>
                  <a:pt x="18094" y="11813"/>
                </a:cubicBezTo>
                <a:close/>
                <a:moveTo>
                  <a:pt x="18094" y="14065"/>
                </a:moveTo>
                <a:cubicBezTo>
                  <a:pt x="19132" y="14065"/>
                  <a:pt x="19973" y="15248"/>
                  <a:pt x="19973" y="16707"/>
                </a:cubicBezTo>
                <a:cubicBezTo>
                  <a:pt x="19973" y="18165"/>
                  <a:pt x="19132" y="19346"/>
                  <a:pt x="18094" y="19346"/>
                </a:cubicBezTo>
                <a:cubicBezTo>
                  <a:pt x="17055" y="19346"/>
                  <a:pt x="16213" y="18165"/>
                  <a:pt x="16213" y="16707"/>
                </a:cubicBezTo>
                <a:cubicBezTo>
                  <a:pt x="16213" y="15248"/>
                  <a:pt x="17055" y="14065"/>
                  <a:pt x="18094" y="14065"/>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9" name="Οβάλ 18">
            <a:extLst>
              <a:ext uri="{FF2B5EF4-FFF2-40B4-BE49-F238E27FC236}">
                <a16:creationId xmlns:a16="http://schemas.microsoft.com/office/drawing/2014/main" id="{56698BF0-F6C2-4E8D-A3A3-7E480C8CF356}"/>
              </a:ext>
            </a:extLst>
          </p:cNvPr>
          <p:cNvSpPr>
            <a:spLocks noChangeAspect="1"/>
          </p:cNvSpPr>
          <p:nvPr/>
        </p:nvSpPr>
        <p:spPr>
          <a:xfrm>
            <a:off x="3949377" y="3274588"/>
            <a:ext cx="1779985" cy="1779985"/>
          </a:xfrm>
          <a:prstGeom prst="ellipse">
            <a:avLst/>
          </a:prstGeom>
          <a:solidFill>
            <a:schemeClr val="accent2">
              <a:lumMod val="60000"/>
              <a:lumOff val="4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Public</a:t>
            </a:r>
            <a:endParaRPr lang="el-GR" dirty="0">
              <a:solidFill>
                <a:schemeClr val="bg1"/>
              </a:solidFill>
            </a:endParaRPr>
          </a:p>
        </p:txBody>
      </p:sp>
      <p:cxnSp>
        <p:nvCxnSpPr>
          <p:cNvPr id="22" name="Ευθεία γραμμή σύνδεσης 21">
            <a:extLst>
              <a:ext uri="{FF2B5EF4-FFF2-40B4-BE49-F238E27FC236}">
                <a16:creationId xmlns:a16="http://schemas.microsoft.com/office/drawing/2014/main" id="{A080911C-DA49-4F2D-BE44-F6F16226AA45}"/>
              </a:ext>
            </a:extLst>
          </p:cNvPr>
          <p:cNvCxnSpPr>
            <a:cxnSpLocks/>
          </p:cNvCxnSpPr>
          <p:nvPr/>
        </p:nvCxnSpPr>
        <p:spPr>
          <a:xfrm>
            <a:off x="7071422" y="3552494"/>
            <a:ext cx="31918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Οβάλ 23">
            <a:extLst>
              <a:ext uri="{FF2B5EF4-FFF2-40B4-BE49-F238E27FC236}">
                <a16:creationId xmlns:a16="http://schemas.microsoft.com/office/drawing/2014/main" id="{CA9BCB17-4931-43A4-82FA-14B016684AFB}"/>
              </a:ext>
            </a:extLst>
          </p:cNvPr>
          <p:cNvSpPr>
            <a:spLocks noChangeAspect="1"/>
          </p:cNvSpPr>
          <p:nvPr/>
        </p:nvSpPr>
        <p:spPr>
          <a:xfrm>
            <a:off x="1009521" y="1450034"/>
            <a:ext cx="2321880" cy="2321880"/>
          </a:xfrm>
          <a:prstGeom prst="ellipse">
            <a:avLst/>
          </a:prstGeom>
          <a:solidFill>
            <a:schemeClr val="accent6">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25" name="Οβάλ 24">
            <a:extLst>
              <a:ext uri="{FF2B5EF4-FFF2-40B4-BE49-F238E27FC236}">
                <a16:creationId xmlns:a16="http://schemas.microsoft.com/office/drawing/2014/main" id="{82C4F1A7-BC6C-4EBD-B78F-2778E745D86E}"/>
              </a:ext>
            </a:extLst>
          </p:cNvPr>
          <p:cNvSpPr>
            <a:spLocks noChangeAspect="1"/>
          </p:cNvSpPr>
          <p:nvPr/>
        </p:nvSpPr>
        <p:spPr>
          <a:xfrm>
            <a:off x="1009522" y="3297320"/>
            <a:ext cx="2321879" cy="2321879"/>
          </a:xfrm>
          <a:prstGeom prst="ellipse">
            <a:avLst/>
          </a:prstGeom>
          <a:solidFill>
            <a:schemeClr val="accent1">
              <a:lumMod val="50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pic>
        <p:nvPicPr>
          <p:cNvPr id="26" name="Εικόνα 25">
            <a:extLst>
              <a:ext uri="{FF2B5EF4-FFF2-40B4-BE49-F238E27FC236}">
                <a16:creationId xmlns:a16="http://schemas.microsoft.com/office/drawing/2014/main" id="{D8904167-390F-4248-90D6-AE37E28F4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133" y="1991929"/>
            <a:ext cx="510655" cy="5648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Εικόνα 26">
            <a:extLst>
              <a:ext uri="{FF2B5EF4-FFF2-40B4-BE49-F238E27FC236}">
                <a16:creationId xmlns:a16="http://schemas.microsoft.com/office/drawing/2014/main" id="{6B56F591-F616-4169-9884-C2AE8065F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665" y="4102286"/>
            <a:ext cx="1037140" cy="569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TextBox 27">
            <a:extLst>
              <a:ext uri="{FF2B5EF4-FFF2-40B4-BE49-F238E27FC236}">
                <a16:creationId xmlns:a16="http://schemas.microsoft.com/office/drawing/2014/main" id="{36D5B5F2-C396-4239-A5E5-CFC9B0CF087F}"/>
              </a:ext>
            </a:extLst>
          </p:cNvPr>
          <p:cNvSpPr txBox="1"/>
          <p:nvPr/>
        </p:nvSpPr>
        <p:spPr>
          <a:xfrm>
            <a:off x="1426490" y="2575677"/>
            <a:ext cx="1467766" cy="615553"/>
          </a:xfrm>
          <a:prstGeom prst="rect">
            <a:avLst/>
          </a:prstGeom>
          <a:noFill/>
        </p:spPr>
        <p:txBody>
          <a:bodyPr wrap="square">
            <a:spAutoFit/>
          </a:bodyPr>
          <a:lstStyle/>
          <a:p>
            <a:pPr marL="228600">
              <a:spcAft>
                <a:spcPts val="1200"/>
              </a:spcAft>
            </a:pPr>
            <a:r>
              <a:rPr lang="en-US" sz="1200" dirty="0">
                <a:solidFill>
                  <a:schemeClr val="bg1"/>
                </a:solidFill>
                <a:latin typeface="Calibri" panose="020F0502020204030204" pitchFamily="34" charset="0"/>
                <a:ea typeface="Calibri" panose="020F0502020204030204" pitchFamily="34" charset="0"/>
              </a:rPr>
              <a:t>AGRICULTURAL</a:t>
            </a:r>
            <a:br>
              <a:rPr lang="el-GR" sz="1200" dirty="0">
                <a:solidFill>
                  <a:schemeClr val="bg1"/>
                </a:solidFill>
                <a:effectLst/>
                <a:latin typeface="Calibri" panose="020F0502020204030204" pitchFamily="34" charset="0"/>
                <a:ea typeface="Calibri" panose="020F0502020204030204" pitchFamily="34" charset="0"/>
              </a:rPr>
            </a:br>
            <a:r>
              <a:rPr lang="el-GR" sz="1200" dirty="0">
                <a:solidFill>
                  <a:schemeClr val="bg1"/>
                </a:solidFill>
                <a:effectLst/>
                <a:latin typeface="Calibri" panose="020F0502020204030204" pitchFamily="34" charset="0"/>
                <a:ea typeface="Calibri" panose="020F0502020204030204" pitchFamily="34" charset="0"/>
              </a:rPr>
              <a:t>  </a:t>
            </a:r>
            <a:r>
              <a:rPr lang="el-GR" sz="1000" dirty="0">
                <a:solidFill>
                  <a:schemeClr val="bg1"/>
                </a:solidFill>
                <a:effectLst/>
                <a:latin typeface="Calibri" panose="020F0502020204030204" pitchFamily="34" charset="0"/>
                <a:ea typeface="Calibri" panose="020F0502020204030204" pitchFamily="34" charset="0"/>
              </a:rPr>
              <a:t>63 </a:t>
            </a:r>
            <a:r>
              <a:rPr lang="en-US" sz="1000" dirty="0">
                <a:solidFill>
                  <a:schemeClr val="bg1"/>
                </a:solidFill>
                <a:effectLst/>
                <a:latin typeface="Calibri" panose="020F0502020204030204" pitchFamily="34" charset="0"/>
                <a:ea typeface="Calibri" panose="020F0502020204030204" pitchFamily="34" charset="0"/>
              </a:rPr>
              <a:t>investments</a:t>
            </a:r>
            <a:r>
              <a:rPr lang="el-GR" sz="1000" dirty="0">
                <a:solidFill>
                  <a:schemeClr val="bg1"/>
                </a:solidFill>
                <a:effectLst/>
                <a:latin typeface="Calibri" panose="020F0502020204030204" pitchFamily="34" charset="0"/>
                <a:ea typeface="Calibri" panose="020F0502020204030204" pitchFamily="34" charset="0"/>
              </a:rPr>
              <a:t> </a:t>
            </a:r>
            <a:br>
              <a:rPr lang="el-GR" sz="1000" dirty="0">
                <a:solidFill>
                  <a:schemeClr val="bg1"/>
                </a:solidFill>
                <a:latin typeface="Calibri" panose="020F0502020204030204" pitchFamily="34" charset="0"/>
                <a:ea typeface="Calibri" panose="020F0502020204030204" pitchFamily="34" charset="0"/>
              </a:rPr>
            </a:br>
            <a:r>
              <a:rPr lang="en-US" sz="1000" dirty="0">
                <a:solidFill>
                  <a:schemeClr val="bg1"/>
                </a:solidFill>
                <a:latin typeface="Calibri" panose="020F0502020204030204" pitchFamily="34" charset="0"/>
                <a:ea typeface="Calibri" panose="020F0502020204030204" pitchFamily="34" charset="0"/>
              </a:rPr>
              <a:t>B/T</a:t>
            </a:r>
            <a:r>
              <a:rPr lang="el-GR" sz="1000" dirty="0">
                <a:solidFill>
                  <a:schemeClr val="bg1"/>
                </a:solidFill>
                <a:effectLst/>
                <a:latin typeface="Calibri" panose="020F0502020204030204" pitchFamily="34" charset="0"/>
                <a:ea typeface="Calibri" panose="020F0502020204030204" pitchFamily="34" charset="0"/>
              </a:rPr>
              <a:t>: 6.694.527,08€</a:t>
            </a:r>
          </a:p>
        </p:txBody>
      </p:sp>
      <p:sp>
        <p:nvSpPr>
          <p:cNvPr id="29" name="TextBox 28">
            <a:extLst>
              <a:ext uri="{FF2B5EF4-FFF2-40B4-BE49-F238E27FC236}">
                <a16:creationId xmlns:a16="http://schemas.microsoft.com/office/drawing/2014/main" id="{AADAB8CD-694C-4A8D-8EAD-CB63E8F42E5F}"/>
              </a:ext>
            </a:extLst>
          </p:cNvPr>
          <p:cNvSpPr txBox="1"/>
          <p:nvPr/>
        </p:nvSpPr>
        <p:spPr>
          <a:xfrm>
            <a:off x="1404303" y="4700996"/>
            <a:ext cx="1467766" cy="615553"/>
          </a:xfrm>
          <a:prstGeom prst="rect">
            <a:avLst/>
          </a:prstGeom>
          <a:noFill/>
        </p:spPr>
        <p:txBody>
          <a:bodyPr wrap="square">
            <a:spAutoFit/>
          </a:bodyPr>
          <a:lstStyle/>
          <a:p>
            <a:pPr marL="228600">
              <a:spcAft>
                <a:spcPts val="1200"/>
              </a:spcAft>
            </a:pPr>
            <a:r>
              <a:rPr lang="el-GR" sz="1200" dirty="0">
                <a:solidFill>
                  <a:schemeClr val="bg1"/>
                </a:solidFill>
                <a:effectLst/>
                <a:latin typeface="Calibri" panose="020F0502020204030204" pitchFamily="34" charset="0"/>
                <a:ea typeface="Calibri" panose="020F0502020204030204" pitchFamily="34" charset="0"/>
              </a:rPr>
              <a:t>  </a:t>
            </a:r>
            <a:r>
              <a:rPr lang="en-US" sz="1200" dirty="0">
                <a:solidFill>
                  <a:schemeClr val="bg1"/>
                </a:solidFill>
                <a:effectLst/>
                <a:latin typeface="Calibri" panose="020F0502020204030204" pitchFamily="34" charset="0"/>
                <a:ea typeface="Calibri" panose="020F0502020204030204" pitchFamily="34" charset="0"/>
              </a:rPr>
              <a:t>SEA &amp; FISHERY</a:t>
            </a:r>
            <a:br>
              <a:rPr lang="el-GR" sz="1200" dirty="0">
                <a:solidFill>
                  <a:schemeClr val="bg1"/>
                </a:solidFill>
                <a:effectLst/>
                <a:latin typeface="Calibri" panose="020F0502020204030204" pitchFamily="34" charset="0"/>
                <a:ea typeface="Calibri" panose="020F0502020204030204" pitchFamily="34" charset="0"/>
              </a:rPr>
            </a:br>
            <a:r>
              <a:rPr lang="el-GR" sz="1200" dirty="0">
                <a:solidFill>
                  <a:schemeClr val="bg1"/>
                </a:solidFill>
                <a:effectLst/>
                <a:latin typeface="Calibri" panose="020F0502020204030204" pitchFamily="34" charset="0"/>
                <a:ea typeface="Calibri" panose="020F0502020204030204" pitchFamily="34" charset="0"/>
              </a:rPr>
              <a:t> </a:t>
            </a:r>
            <a:r>
              <a:rPr lang="en-US" sz="1200" dirty="0">
                <a:solidFill>
                  <a:schemeClr val="bg1"/>
                </a:solidFill>
                <a:effectLst/>
                <a:latin typeface="Calibri" panose="020F0502020204030204" pitchFamily="34" charset="0"/>
                <a:ea typeface="Calibri" panose="020F0502020204030204" pitchFamily="34" charset="0"/>
              </a:rPr>
              <a:t> </a:t>
            </a:r>
            <a:r>
              <a:rPr lang="el-GR" sz="1200" dirty="0">
                <a:solidFill>
                  <a:schemeClr val="bg1"/>
                </a:solidFill>
                <a:effectLst/>
                <a:latin typeface="Calibri" panose="020F0502020204030204" pitchFamily="34" charset="0"/>
                <a:ea typeface="Calibri" panose="020F0502020204030204" pitchFamily="34" charset="0"/>
              </a:rPr>
              <a:t> </a:t>
            </a:r>
            <a:r>
              <a:rPr lang="el-GR" sz="1000" dirty="0">
                <a:solidFill>
                  <a:schemeClr val="bg1"/>
                </a:solidFill>
                <a:latin typeface="Calibri" panose="020F0502020204030204" pitchFamily="34" charset="0"/>
                <a:ea typeface="Calibri" panose="020F0502020204030204" pitchFamily="34" charset="0"/>
              </a:rPr>
              <a:t>74</a:t>
            </a:r>
            <a:r>
              <a:rPr lang="el-GR" sz="1000" dirty="0">
                <a:solidFill>
                  <a:schemeClr val="bg1"/>
                </a:solidFill>
                <a:effectLst/>
                <a:latin typeface="Calibri" panose="020F0502020204030204" pitchFamily="34" charset="0"/>
                <a:ea typeface="Calibri" panose="020F0502020204030204" pitchFamily="34" charset="0"/>
              </a:rPr>
              <a:t> </a:t>
            </a:r>
            <a:r>
              <a:rPr lang="en-US" sz="1000" dirty="0">
                <a:solidFill>
                  <a:schemeClr val="bg1"/>
                </a:solidFill>
                <a:effectLst/>
                <a:latin typeface="Calibri" panose="020F0502020204030204" pitchFamily="34" charset="0"/>
                <a:ea typeface="Calibri" panose="020F0502020204030204" pitchFamily="34" charset="0"/>
              </a:rPr>
              <a:t>investments</a:t>
            </a:r>
            <a:r>
              <a:rPr lang="el-GR" sz="1000" dirty="0">
                <a:solidFill>
                  <a:schemeClr val="bg1"/>
                </a:solidFill>
                <a:effectLst/>
                <a:latin typeface="Calibri" panose="020F0502020204030204" pitchFamily="34" charset="0"/>
                <a:ea typeface="Calibri" panose="020F0502020204030204" pitchFamily="34" charset="0"/>
              </a:rPr>
              <a:t> </a:t>
            </a:r>
            <a:br>
              <a:rPr lang="el-GR" sz="1000" dirty="0">
                <a:solidFill>
                  <a:schemeClr val="bg1"/>
                </a:solidFill>
                <a:effectLst/>
                <a:latin typeface="Calibri" panose="020F0502020204030204" pitchFamily="34" charset="0"/>
                <a:ea typeface="Calibri" panose="020F0502020204030204" pitchFamily="34" charset="0"/>
              </a:rPr>
            </a:br>
            <a:r>
              <a:rPr lang="en-US" sz="1000" dirty="0">
                <a:solidFill>
                  <a:schemeClr val="bg1"/>
                </a:solidFill>
                <a:effectLst/>
                <a:latin typeface="Calibri" panose="020F0502020204030204" pitchFamily="34" charset="0"/>
                <a:ea typeface="Calibri" panose="020F0502020204030204" pitchFamily="34" charset="0"/>
              </a:rPr>
              <a:t>B</a:t>
            </a:r>
            <a:r>
              <a:rPr lang="el-GR" sz="1000" dirty="0">
                <a:solidFill>
                  <a:schemeClr val="bg1"/>
                </a:solidFill>
                <a:effectLst/>
                <a:latin typeface="Calibri" panose="020F0502020204030204" pitchFamily="34" charset="0"/>
                <a:ea typeface="Calibri" panose="020F0502020204030204" pitchFamily="34" charset="0"/>
              </a:rPr>
              <a:t>/</a:t>
            </a:r>
            <a:r>
              <a:rPr lang="en-US" sz="1000" dirty="0">
                <a:solidFill>
                  <a:schemeClr val="bg1"/>
                </a:solidFill>
                <a:effectLst/>
                <a:latin typeface="Calibri" panose="020F0502020204030204" pitchFamily="34" charset="0"/>
                <a:ea typeface="Calibri" panose="020F0502020204030204" pitchFamily="34" charset="0"/>
              </a:rPr>
              <a:t>T</a:t>
            </a:r>
            <a:r>
              <a:rPr lang="el-GR" sz="1000" dirty="0">
                <a:solidFill>
                  <a:schemeClr val="bg1"/>
                </a:solidFill>
                <a:effectLst/>
                <a:latin typeface="Calibri" panose="020F0502020204030204" pitchFamily="34" charset="0"/>
                <a:ea typeface="Calibri" panose="020F0502020204030204" pitchFamily="34" charset="0"/>
              </a:rPr>
              <a:t>: 5.129.140,42€</a:t>
            </a:r>
            <a:endParaRPr lang="el-GR" sz="1000" dirty="0">
              <a:solidFill>
                <a:schemeClr val="bg1"/>
              </a:solidFill>
            </a:endParaRPr>
          </a:p>
        </p:txBody>
      </p:sp>
      <p:pic>
        <p:nvPicPr>
          <p:cNvPr id="23" name="Εικόνα 22">
            <a:extLst>
              <a:ext uri="{FF2B5EF4-FFF2-40B4-BE49-F238E27FC236}">
                <a16:creationId xmlns:a16="http://schemas.microsoft.com/office/drawing/2014/main" id="{AD7C0295-E329-8904-4DC3-9AE940F0D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40" name="Ομάδα 39">
            <a:extLst>
              <a:ext uri="{FF2B5EF4-FFF2-40B4-BE49-F238E27FC236}">
                <a16:creationId xmlns:a16="http://schemas.microsoft.com/office/drawing/2014/main" id="{AC39C670-7E63-60C3-57C3-D73EAE7B655D}"/>
              </a:ext>
            </a:extLst>
          </p:cNvPr>
          <p:cNvGrpSpPr>
            <a:grpSpLocks noChangeAspect="1"/>
          </p:cNvGrpSpPr>
          <p:nvPr/>
        </p:nvGrpSpPr>
        <p:grpSpPr>
          <a:xfrm>
            <a:off x="8766927" y="6093766"/>
            <a:ext cx="2908072" cy="612132"/>
            <a:chOff x="250086" y="5655639"/>
            <a:chExt cx="3471619" cy="730755"/>
          </a:xfrm>
        </p:grpSpPr>
        <p:pic>
          <p:nvPicPr>
            <p:cNvPr id="41" name="Εικόνα 40">
              <a:extLst>
                <a:ext uri="{FF2B5EF4-FFF2-40B4-BE49-F238E27FC236}">
                  <a16:creationId xmlns:a16="http://schemas.microsoft.com/office/drawing/2014/main" id="{C43DE527-F027-5044-1AB4-27654AE66D2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42" name="Εικόνα 41">
              <a:extLst>
                <a:ext uri="{FF2B5EF4-FFF2-40B4-BE49-F238E27FC236}">
                  <a16:creationId xmlns:a16="http://schemas.microsoft.com/office/drawing/2014/main" id="{9F3E61AC-84F3-9FE2-6488-63CF7DC376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43" name="Picture 5">
              <a:extLst>
                <a:ext uri="{FF2B5EF4-FFF2-40B4-BE49-F238E27FC236}">
                  <a16:creationId xmlns:a16="http://schemas.microsoft.com/office/drawing/2014/main" id="{35DEE6EE-B700-9305-44EC-E32CFDC2E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Εικόνα 43">
              <a:extLst>
                <a:ext uri="{FF2B5EF4-FFF2-40B4-BE49-F238E27FC236}">
                  <a16:creationId xmlns:a16="http://schemas.microsoft.com/office/drawing/2014/main" id="{FB5C5F45-ECCD-F39F-56BE-3C2EF5FFB1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925413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iterate>
                                    <p:tmAbs val="0"/>
                                  </p:iterate>
                                  <p:childTnLst>
                                    <p:set>
                                      <p:cBhvr>
                                        <p:cTn id="6" fill="hold"/>
                                        <p:tgtEl>
                                          <p:spTgt spid="143"/>
                                        </p:tgtEl>
                                        <p:attrNameLst>
                                          <p:attrName>style.visibility</p:attrName>
                                        </p:attrNameLst>
                                      </p:cBhvr>
                                      <p:to>
                                        <p:strVal val="visible"/>
                                      </p:to>
                                    </p:set>
                                    <p:anim calcmode="lin" valueType="num">
                                      <p:cBhvr>
                                        <p:cTn id="7" dur="1000" fill="hold"/>
                                        <p:tgtEl>
                                          <p:spTgt spid="143"/>
                                        </p:tgtEl>
                                        <p:attrNameLst>
                                          <p:attrName>ppt_x</p:attrName>
                                        </p:attrNameLst>
                                      </p:cBhvr>
                                      <p:tavLst>
                                        <p:tav tm="0">
                                          <p:val>
                                            <p:strVal val="0-#ppt_w/2"/>
                                          </p:val>
                                        </p:tav>
                                        <p:tav tm="100000">
                                          <p:val>
                                            <p:strVal val="#ppt_x"/>
                                          </p:val>
                                        </p:tav>
                                      </p:tavLst>
                                    </p:anim>
                                    <p:anim calcmode="lin" valueType="num">
                                      <p:cBhvr>
                                        <p:cTn id="8" dur="1000" fill="hold"/>
                                        <p:tgtEl>
                                          <p:spTgt spid="14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iterate>
                                    <p:tmAbs val="0"/>
                                  </p:iterate>
                                  <p:childTnLst>
                                    <p:set>
                                      <p:cBhvr>
                                        <p:cTn id="10" fill="hold"/>
                                        <p:tgtEl>
                                          <p:spTgt spid="144"/>
                                        </p:tgtEl>
                                        <p:attrNameLst>
                                          <p:attrName>style.visibility</p:attrName>
                                        </p:attrNameLst>
                                      </p:cBhvr>
                                      <p:to>
                                        <p:strVal val="visible"/>
                                      </p:to>
                                    </p:set>
                                    <p:anim calcmode="lin" valueType="num">
                                      <p:cBhvr>
                                        <p:cTn id="11" dur="1000" fill="hold"/>
                                        <p:tgtEl>
                                          <p:spTgt spid="144"/>
                                        </p:tgtEl>
                                        <p:attrNameLst>
                                          <p:attrName>ppt_x</p:attrName>
                                        </p:attrNameLst>
                                      </p:cBhvr>
                                      <p:tavLst>
                                        <p:tav tm="0">
                                          <p:val>
                                            <p:strVal val="0-#ppt_w/2"/>
                                          </p:val>
                                        </p:tav>
                                        <p:tav tm="100000">
                                          <p:val>
                                            <p:strVal val="#ppt_x"/>
                                          </p:val>
                                        </p:tav>
                                      </p:tavLst>
                                    </p:anim>
                                    <p:anim calcmode="lin" valueType="num">
                                      <p:cBhvr>
                                        <p:cTn id="12" dur="1000" fill="hold"/>
                                        <p:tgtEl>
                                          <p:spTgt spid="14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iterate>
                                    <p:tmAbs val="0"/>
                                  </p:iterate>
                                  <p:childTnLst>
                                    <p:set>
                                      <p:cBhvr>
                                        <p:cTn id="14" fill="hold"/>
                                        <p:tgtEl>
                                          <p:spTgt spid="145"/>
                                        </p:tgtEl>
                                        <p:attrNameLst>
                                          <p:attrName>style.visibility</p:attrName>
                                        </p:attrNameLst>
                                      </p:cBhvr>
                                      <p:to>
                                        <p:strVal val="visible"/>
                                      </p:to>
                                    </p:set>
                                    <p:anim calcmode="lin" valueType="num">
                                      <p:cBhvr>
                                        <p:cTn id="15" dur="1000" fill="hold"/>
                                        <p:tgtEl>
                                          <p:spTgt spid="145"/>
                                        </p:tgtEl>
                                        <p:attrNameLst>
                                          <p:attrName>ppt_x</p:attrName>
                                        </p:attrNameLst>
                                      </p:cBhvr>
                                      <p:tavLst>
                                        <p:tav tm="0">
                                          <p:val>
                                            <p:strVal val="0-#ppt_w/2"/>
                                          </p:val>
                                        </p:tav>
                                        <p:tav tm="100000">
                                          <p:val>
                                            <p:strVal val="#ppt_x"/>
                                          </p:val>
                                        </p:tav>
                                      </p:tavLst>
                                    </p:anim>
                                    <p:anim calcmode="lin" valueType="num">
                                      <p:cBhvr>
                                        <p:cTn id="16" dur="1000" fill="hold"/>
                                        <p:tgtEl>
                                          <p:spTgt spid="145"/>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750"/>
                                  </p:stCondLst>
                                  <p:iterate>
                                    <p:tmAbs val="0"/>
                                  </p:iterate>
                                  <p:childTnLst>
                                    <p:set>
                                      <p:cBhvr>
                                        <p:cTn id="18" fill="hold"/>
                                        <p:tgtEl>
                                          <p:spTgt spid="146"/>
                                        </p:tgtEl>
                                        <p:attrNameLst>
                                          <p:attrName>style.visibility</p:attrName>
                                        </p:attrNameLst>
                                      </p:cBhvr>
                                      <p:to>
                                        <p:strVal val="visible"/>
                                      </p:to>
                                    </p:set>
                                    <p:anim calcmode="lin" valueType="num">
                                      <p:cBhvr>
                                        <p:cTn id="19" dur="1000" fill="hold"/>
                                        <p:tgtEl>
                                          <p:spTgt spid="146"/>
                                        </p:tgtEl>
                                        <p:attrNameLst>
                                          <p:attrName>ppt_x</p:attrName>
                                        </p:attrNameLst>
                                      </p:cBhvr>
                                      <p:tavLst>
                                        <p:tav tm="0">
                                          <p:val>
                                            <p:strVal val="0-#ppt_w/2"/>
                                          </p:val>
                                        </p:tav>
                                        <p:tav tm="100000">
                                          <p:val>
                                            <p:strVal val="#ppt_x"/>
                                          </p:val>
                                        </p:tav>
                                      </p:tavLst>
                                    </p:anim>
                                    <p:anim calcmode="lin" valueType="num">
                                      <p:cBhvr>
                                        <p:cTn id="20" dur="1000" fill="hold"/>
                                        <p:tgtEl>
                                          <p:spTgt spid="14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1000"/>
                                  </p:stCondLst>
                                  <p:iterate>
                                    <p:tmAbs val="0"/>
                                  </p:iterate>
                                  <p:childTnLst>
                                    <p:set>
                                      <p:cBhvr>
                                        <p:cTn id="22" fill="hold"/>
                                        <p:tgtEl>
                                          <p:spTgt spid="147"/>
                                        </p:tgtEl>
                                        <p:attrNameLst>
                                          <p:attrName>style.visibility</p:attrName>
                                        </p:attrNameLst>
                                      </p:cBhvr>
                                      <p:to>
                                        <p:strVal val="visible"/>
                                      </p:to>
                                    </p:set>
                                    <p:anim calcmode="lin" valueType="num">
                                      <p:cBhvr>
                                        <p:cTn id="23" dur="1000" fill="hold"/>
                                        <p:tgtEl>
                                          <p:spTgt spid="147"/>
                                        </p:tgtEl>
                                        <p:attrNameLst>
                                          <p:attrName>ppt_x</p:attrName>
                                        </p:attrNameLst>
                                      </p:cBhvr>
                                      <p:tavLst>
                                        <p:tav tm="0">
                                          <p:val>
                                            <p:strVal val="0-#ppt_w/2"/>
                                          </p:val>
                                        </p:tav>
                                        <p:tav tm="100000">
                                          <p:val>
                                            <p:strVal val="#ppt_x"/>
                                          </p:val>
                                        </p:tav>
                                      </p:tavLst>
                                    </p:anim>
                                    <p:anim calcmode="lin" valueType="num">
                                      <p:cBhvr>
                                        <p:cTn id="24" dur="1000" fill="hold"/>
                                        <p:tgtEl>
                                          <p:spTgt spid="1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advAuto="0"/>
      <p:bldP spid="144" grpId="0" animBg="1" advAuto="0"/>
      <p:bldP spid="145" grpId="0" animBg="1" advAuto="0"/>
      <p:bldP spid="146" grpId="0" animBg="1" advAuto="0"/>
      <p:bldP spid="147"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a:extLst>
              <a:ext uri="{FF2B5EF4-FFF2-40B4-BE49-F238E27FC236}">
                <a16:creationId xmlns:a16="http://schemas.microsoft.com/office/drawing/2014/main" id="{0DBA0341-D686-4B55-BFA4-A1005355F8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42" y="1997291"/>
            <a:ext cx="11394412" cy="4011516"/>
          </a:xfrm>
          <a:prstGeom prst="rect">
            <a:avLst/>
          </a:prstGeom>
        </p:spPr>
      </p:pic>
      <p:sp>
        <p:nvSpPr>
          <p:cNvPr id="23" name="Κύκλος">
            <a:extLst>
              <a:ext uri="{FF2B5EF4-FFF2-40B4-BE49-F238E27FC236}">
                <a16:creationId xmlns:a16="http://schemas.microsoft.com/office/drawing/2014/main" id="{03B35249-D632-460B-B7DF-1072AF903FCB}"/>
              </a:ext>
            </a:extLst>
          </p:cNvPr>
          <p:cNvSpPr/>
          <p:nvPr/>
        </p:nvSpPr>
        <p:spPr>
          <a:xfrm>
            <a:off x="1898032" y="551276"/>
            <a:ext cx="850976" cy="850976"/>
          </a:xfrm>
          <a:prstGeom prst="ellipse">
            <a:avLst/>
          </a:prstGeom>
          <a:solidFill>
            <a:schemeClr val="accent4">
              <a:lumMod val="75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1" name="Τρακτέρ">
            <a:extLst>
              <a:ext uri="{FF2B5EF4-FFF2-40B4-BE49-F238E27FC236}">
                <a16:creationId xmlns:a16="http://schemas.microsoft.com/office/drawing/2014/main" id="{32C09B6C-50E0-4CF4-9D05-8B0540020441}"/>
              </a:ext>
            </a:extLst>
          </p:cNvPr>
          <p:cNvSpPr/>
          <p:nvPr/>
        </p:nvSpPr>
        <p:spPr>
          <a:xfrm>
            <a:off x="2050332" y="782246"/>
            <a:ext cx="546375" cy="389037"/>
          </a:xfrm>
          <a:custGeom>
            <a:avLst/>
            <a:gdLst/>
            <a:ahLst/>
            <a:cxnLst>
              <a:cxn ang="0">
                <a:pos x="wd2" y="hd2"/>
              </a:cxn>
              <a:cxn ang="5400000">
                <a:pos x="wd2" y="hd2"/>
              </a:cxn>
              <a:cxn ang="10800000">
                <a:pos x="wd2" y="hd2"/>
              </a:cxn>
              <a:cxn ang="16200000">
                <a:pos x="wd2" y="hd2"/>
              </a:cxn>
            </a:cxnLst>
            <a:rect l="0" t="0" r="r" b="b"/>
            <a:pathLst>
              <a:path w="21600" h="21600" extrusionOk="0">
                <a:moveTo>
                  <a:pt x="3245" y="0"/>
                </a:moveTo>
                <a:cubicBezTo>
                  <a:pt x="3144" y="0"/>
                  <a:pt x="3046" y="54"/>
                  <a:pt x="2973" y="152"/>
                </a:cubicBezTo>
                <a:lnTo>
                  <a:pt x="2110" y="1307"/>
                </a:lnTo>
                <a:cubicBezTo>
                  <a:pt x="2009" y="1402"/>
                  <a:pt x="2058" y="1624"/>
                  <a:pt x="2180" y="1624"/>
                </a:cubicBezTo>
                <a:lnTo>
                  <a:pt x="3093" y="1624"/>
                </a:lnTo>
                <a:cubicBezTo>
                  <a:pt x="3177" y="1624"/>
                  <a:pt x="3237" y="1737"/>
                  <a:pt x="3211" y="1849"/>
                </a:cubicBezTo>
                <a:lnTo>
                  <a:pt x="1657" y="8608"/>
                </a:lnTo>
                <a:cubicBezTo>
                  <a:pt x="2546" y="7724"/>
                  <a:pt x="3631" y="7202"/>
                  <a:pt x="4801" y="7202"/>
                </a:cubicBezTo>
                <a:cubicBezTo>
                  <a:pt x="7806" y="7202"/>
                  <a:pt x="10250" y="10637"/>
                  <a:pt x="10250" y="14858"/>
                </a:cubicBezTo>
                <a:cubicBezTo>
                  <a:pt x="10250" y="15112"/>
                  <a:pt x="10243" y="15363"/>
                  <a:pt x="10225" y="15611"/>
                </a:cubicBezTo>
                <a:lnTo>
                  <a:pt x="11334" y="15611"/>
                </a:lnTo>
                <a:cubicBezTo>
                  <a:pt x="11436" y="15611"/>
                  <a:pt x="11528" y="15695"/>
                  <a:pt x="11567" y="15826"/>
                </a:cubicBezTo>
                <a:lnTo>
                  <a:pt x="11774" y="16517"/>
                </a:lnTo>
                <a:cubicBezTo>
                  <a:pt x="11814" y="16649"/>
                  <a:pt x="11904" y="16733"/>
                  <a:pt x="12005" y="16733"/>
                </a:cubicBezTo>
                <a:lnTo>
                  <a:pt x="13961" y="16733"/>
                </a:lnTo>
                <a:cubicBezTo>
                  <a:pt x="13961" y="16723"/>
                  <a:pt x="13959" y="16716"/>
                  <a:pt x="13959" y="16707"/>
                </a:cubicBezTo>
                <a:cubicBezTo>
                  <a:pt x="13959" y="13505"/>
                  <a:pt x="15814" y="10902"/>
                  <a:pt x="18094" y="10902"/>
                </a:cubicBezTo>
                <a:cubicBezTo>
                  <a:pt x="19132" y="10902"/>
                  <a:pt x="20081" y="11443"/>
                  <a:pt x="20808" y="12334"/>
                </a:cubicBezTo>
                <a:lnTo>
                  <a:pt x="21551" y="10625"/>
                </a:lnTo>
                <a:cubicBezTo>
                  <a:pt x="21583" y="10552"/>
                  <a:pt x="21600" y="10471"/>
                  <a:pt x="21600" y="10386"/>
                </a:cubicBezTo>
                <a:lnTo>
                  <a:pt x="21600" y="8186"/>
                </a:lnTo>
                <a:cubicBezTo>
                  <a:pt x="21600" y="7957"/>
                  <a:pt x="21479" y="7762"/>
                  <a:pt x="21317" y="7730"/>
                </a:cubicBezTo>
                <a:lnTo>
                  <a:pt x="16755" y="6811"/>
                </a:lnTo>
                <a:lnTo>
                  <a:pt x="16755" y="4017"/>
                </a:lnTo>
                <a:cubicBezTo>
                  <a:pt x="16755" y="2920"/>
                  <a:pt x="16951" y="2193"/>
                  <a:pt x="17357" y="1768"/>
                </a:cubicBezTo>
                <a:lnTo>
                  <a:pt x="17357" y="410"/>
                </a:lnTo>
                <a:cubicBezTo>
                  <a:pt x="16679" y="790"/>
                  <a:pt x="15904" y="1725"/>
                  <a:pt x="15904" y="4017"/>
                </a:cubicBezTo>
                <a:lnTo>
                  <a:pt x="15904" y="6641"/>
                </a:lnTo>
                <a:lnTo>
                  <a:pt x="13192" y="6094"/>
                </a:lnTo>
                <a:cubicBezTo>
                  <a:pt x="12873" y="6029"/>
                  <a:pt x="12598" y="5746"/>
                  <a:pt x="12457" y="5338"/>
                </a:cubicBezTo>
                <a:lnTo>
                  <a:pt x="11257" y="1854"/>
                </a:lnTo>
                <a:cubicBezTo>
                  <a:pt x="11220" y="1747"/>
                  <a:pt x="11275" y="1624"/>
                  <a:pt x="11360" y="1624"/>
                </a:cubicBezTo>
                <a:lnTo>
                  <a:pt x="11879" y="1624"/>
                </a:lnTo>
                <a:cubicBezTo>
                  <a:pt x="11967" y="1624"/>
                  <a:pt x="12023" y="1487"/>
                  <a:pt x="11978" y="1380"/>
                </a:cubicBezTo>
                <a:lnTo>
                  <a:pt x="11602" y="161"/>
                </a:lnTo>
                <a:cubicBezTo>
                  <a:pt x="11560" y="61"/>
                  <a:pt x="11485" y="0"/>
                  <a:pt x="11402" y="0"/>
                </a:cubicBezTo>
                <a:lnTo>
                  <a:pt x="9160" y="0"/>
                </a:lnTo>
                <a:lnTo>
                  <a:pt x="7065" y="0"/>
                </a:lnTo>
                <a:lnTo>
                  <a:pt x="3245" y="0"/>
                </a:lnTo>
                <a:close/>
                <a:moveTo>
                  <a:pt x="4582" y="1624"/>
                </a:moveTo>
                <a:lnTo>
                  <a:pt x="5274" y="1624"/>
                </a:lnTo>
                <a:lnTo>
                  <a:pt x="6330" y="1624"/>
                </a:lnTo>
                <a:cubicBezTo>
                  <a:pt x="6445" y="1624"/>
                  <a:pt x="6539" y="1755"/>
                  <a:pt x="6539" y="1918"/>
                </a:cubicBezTo>
                <a:lnTo>
                  <a:pt x="6539" y="5552"/>
                </a:lnTo>
                <a:cubicBezTo>
                  <a:pt x="6539" y="5714"/>
                  <a:pt x="6445" y="5845"/>
                  <a:pt x="6330" y="5845"/>
                </a:cubicBezTo>
                <a:lnTo>
                  <a:pt x="4049" y="5845"/>
                </a:lnTo>
                <a:cubicBezTo>
                  <a:pt x="3827" y="5845"/>
                  <a:pt x="3664" y="5550"/>
                  <a:pt x="3720" y="5248"/>
                </a:cubicBezTo>
                <a:lnTo>
                  <a:pt x="4347" y="1877"/>
                </a:lnTo>
                <a:cubicBezTo>
                  <a:pt x="4375" y="1727"/>
                  <a:pt x="4471" y="1624"/>
                  <a:pt x="4582" y="1624"/>
                </a:cubicBezTo>
                <a:close/>
                <a:moveTo>
                  <a:pt x="7789" y="1624"/>
                </a:moveTo>
                <a:lnTo>
                  <a:pt x="9959" y="1624"/>
                </a:lnTo>
                <a:cubicBezTo>
                  <a:pt x="10068" y="1624"/>
                  <a:pt x="10164" y="1725"/>
                  <a:pt x="10193" y="1873"/>
                </a:cubicBezTo>
                <a:lnTo>
                  <a:pt x="10889" y="5412"/>
                </a:lnTo>
                <a:cubicBezTo>
                  <a:pt x="10932" y="5629"/>
                  <a:pt x="10815" y="5845"/>
                  <a:pt x="10655" y="5845"/>
                </a:cubicBezTo>
                <a:lnTo>
                  <a:pt x="7789" y="5845"/>
                </a:lnTo>
                <a:cubicBezTo>
                  <a:pt x="7674" y="5845"/>
                  <a:pt x="7580" y="5714"/>
                  <a:pt x="7580" y="5552"/>
                </a:cubicBezTo>
                <a:lnTo>
                  <a:pt x="7580" y="1918"/>
                </a:lnTo>
                <a:cubicBezTo>
                  <a:pt x="7580" y="1755"/>
                  <a:pt x="7674" y="1624"/>
                  <a:pt x="7789" y="1624"/>
                </a:cubicBezTo>
                <a:close/>
                <a:moveTo>
                  <a:pt x="4801" y="8115"/>
                </a:moveTo>
                <a:cubicBezTo>
                  <a:pt x="2150" y="8115"/>
                  <a:pt x="0" y="11134"/>
                  <a:pt x="0" y="14858"/>
                </a:cubicBezTo>
                <a:cubicBezTo>
                  <a:pt x="0" y="18581"/>
                  <a:pt x="2150" y="21600"/>
                  <a:pt x="4801" y="21600"/>
                </a:cubicBezTo>
                <a:cubicBezTo>
                  <a:pt x="7452" y="21600"/>
                  <a:pt x="9601" y="18581"/>
                  <a:pt x="9601" y="14858"/>
                </a:cubicBezTo>
                <a:cubicBezTo>
                  <a:pt x="9601" y="11134"/>
                  <a:pt x="7452" y="8115"/>
                  <a:pt x="4801" y="8115"/>
                </a:cubicBezTo>
                <a:close/>
                <a:moveTo>
                  <a:pt x="4801" y="11115"/>
                </a:moveTo>
                <a:cubicBezTo>
                  <a:pt x="6273" y="11115"/>
                  <a:pt x="7466" y="12791"/>
                  <a:pt x="7466" y="14858"/>
                </a:cubicBezTo>
                <a:cubicBezTo>
                  <a:pt x="7466" y="16925"/>
                  <a:pt x="6273" y="18601"/>
                  <a:pt x="4801" y="18601"/>
                </a:cubicBezTo>
                <a:cubicBezTo>
                  <a:pt x="3329" y="18601"/>
                  <a:pt x="2136" y="16925"/>
                  <a:pt x="2136" y="14858"/>
                </a:cubicBezTo>
                <a:cubicBezTo>
                  <a:pt x="2136" y="12791"/>
                  <a:pt x="3329" y="11115"/>
                  <a:pt x="4801" y="11115"/>
                </a:cubicBezTo>
                <a:close/>
                <a:moveTo>
                  <a:pt x="18094" y="11813"/>
                </a:moveTo>
                <a:cubicBezTo>
                  <a:pt x="16170" y="11813"/>
                  <a:pt x="14610" y="14004"/>
                  <a:pt x="14610" y="16707"/>
                </a:cubicBezTo>
                <a:cubicBezTo>
                  <a:pt x="14610" y="19409"/>
                  <a:pt x="16170" y="21600"/>
                  <a:pt x="18094" y="21600"/>
                </a:cubicBezTo>
                <a:cubicBezTo>
                  <a:pt x="20018" y="21600"/>
                  <a:pt x="21578" y="19409"/>
                  <a:pt x="21578" y="16707"/>
                </a:cubicBezTo>
                <a:cubicBezTo>
                  <a:pt x="21578" y="14004"/>
                  <a:pt x="20018" y="11813"/>
                  <a:pt x="18094" y="11813"/>
                </a:cubicBezTo>
                <a:close/>
                <a:moveTo>
                  <a:pt x="18094" y="14065"/>
                </a:moveTo>
                <a:cubicBezTo>
                  <a:pt x="19132" y="14065"/>
                  <a:pt x="19973" y="15248"/>
                  <a:pt x="19973" y="16707"/>
                </a:cubicBezTo>
                <a:cubicBezTo>
                  <a:pt x="19973" y="18165"/>
                  <a:pt x="19132" y="19346"/>
                  <a:pt x="18094" y="19346"/>
                </a:cubicBezTo>
                <a:cubicBezTo>
                  <a:pt x="17055" y="19346"/>
                  <a:pt x="16213" y="18165"/>
                  <a:pt x="16213" y="16707"/>
                </a:cubicBezTo>
                <a:cubicBezTo>
                  <a:pt x="16213" y="15248"/>
                  <a:pt x="17055" y="14065"/>
                  <a:pt x="18094" y="14065"/>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2" name="Κύκλος">
            <a:extLst>
              <a:ext uri="{FF2B5EF4-FFF2-40B4-BE49-F238E27FC236}">
                <a16:creationId xmlns:a16="http://schemas.microsoft.com/office/drawing/2014/main" id="{04884F61-6E0C-4853-A85C-A1C1944F8E79}"/>
              </a:ext>
            </a:extLst>
          </p:cNvPr>
          <p:cNvSpPr/>
          <p:nvPr/>
        </p:nvSpPr>
        <p:spPr>
          <a:xfrm>
            <a:off x="3784272" y="551277"/>
            <a:ext cx="850976" cy="850976"/>
          </a:xfrm>
          <a:prstGeom prst="ellipse">
            <a:avLst/>
          </a:prstGeom>
          <a:solidFill>
            <a:schemeClr val="accent1">
              <a:lumOff val="-13575"/>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3" name="Ψάρεμα">
            <a:extLst>
              <a:ext uri="{FF2B5EF4-FFF2-40B4-BE49-F238E27FC236}">
                <a16:creationId xmlns:a16="http://schemas.microsoft.com/office/drawing/2014/main" id="{B572CB8E-C002-408D-8F85-6B63D8F2BC8B}"/>
              </a:ext>
            </a:extLst>
          </p:cNvPr>
          <p:cNvSpPr/>
          <p:nvPr/>
        </p:nvSpPr>
        <p:spPr>
          <a:xfrm>
            <a:off x="3985751" y="782246"/>
            <a:ext cx="448017" cy="389037"/>
          </a:xfrm>
          <a:custGeom>
            <a:avLst/>
            <a:gdLst/>
            <a:ahLst/>
            <a:cxnLst>
              <a:cxn ang="0">
                <a:pos x="wd2" y="hd2"/>
              </a:cxn>
              <a:cxn ang="5400000">
                <a:pos x="wd2" y="hd2"/>
              </a:cxn>
              <a:cxn ang="10800000">
                <a:pos x="wd2" y="hd2"/>
              </a:cxn>
              <a:cxn ang="16200000">
                <a:pos x="wd2" y="hd2"/>
              </a:cxn>
            </a:cxnLst>
            <a:rect l="0" t="0" r="r" b="b"/>
            <a:pathLst>
              <a:path w="21441" h="20891" extrusionOk="0">
                <a:moveTo>
                  <a:pt x="17655" y="2"/>
                </a:moveTo>
                <a:cubicBezTo>
                  <a:pt x="15586" y="46"/>
                  <a:pt x="12735" y="717"/>
                  <a:pt x="9502" y="3175"/>
                </a:cubicBezTo>
                <a:cubicBezTo>
                  <a:pt x="9355" y="3043"/>
                  <a:pt x="9176" y="2952"/>
                  <a:pt x="8976" y="2923"/>
                </a:cubicBezTo>
                <a:cubicBezTo>
                  <a:pt x="8394" y="2839"/>
                  <a:pt x="7860" y="3300"/>
                  <a:pt x="7785" y="3953"/>
                </a:cubicBezTo>
                <a:cubicBezTo>
                  <a:pt x="7763" y="4140"/>
                  <a:pt x="7782" y="4321"/>
                  <a:pt x="7833" y="4488"/>
                </a:cubicBezTo>
                <a:lnTo>
                  <a:pt x="2478" y="8702"/>
                </a:lnTo>
                <a:cubicBezTo>
                  <a:pt x="2323" y="8798"/>
                  <a:pt x="1444" y="9278"/>
                  <a:pt x="912" y="8315"/>
                </a:cubicBezTo>
                <a:cubicBezTo>
                  <a:pt x="886" y="8255"/>
                  <a:pt x="722" y="7845"/>
                  <a:pt x="850" y="7424"/>
                </a:cubicBezTo>
                <a:cubicBezTo>
                  <a:pt x="948" y="7104"/>
                  <a:pt x="1200" y="6833"/>
                  <a:pt x="1596" y="6616"/>
                </a:cubicBezTo>
                <a:lnTo>
                  <a:pt x="1550" y="7584"/>
                </a:lnTo>
                <a:lnTo>
                  <a:pt x="3998" y="4904"/>
                </a:lnTo>
                <a:lnTo>
                  <a:pt x="1311" y="5518"/>
                </a:lnTo>
                <a:lnTo>
                  <a:pt x="1428" y="5731"/>
                </a:lnTo>
                <a:cubicBezTo>
                  <a:pt x="1394" y="5737"/>
                  <a:pt x="1359" y="5746"/>
                  <a:pt x="1326" y="5763"/>
                </a:cubicBezTo>
                <a:cubicBezTo>
                  <a:pt x="677" y="6095"/>
                  <a:pt x="260" y="6562"/>
                  <a:pt x="86" y="7150"/>
                </a:cubicBezTo>
                <a:cubicBezTo>
                  <a:pt x="-159" y="7979"/>
                  <a:pt x="196" y="8721"/>
                  <a:pt x="220" y="8770"/>
                </a:cubicBezTo>
                <a:cubicBezTo>
                  <a:pt x="646" y="9555"/>
                  <a:pt x="1238" y="9802"/>
                  <a:pt x="1781" y="9802"/>
                </a:cubicBezTo>
                <a:cubicBezTo>
                  <a:pt x="2220" y="9802"/>
                  <a:pt x="2628" y="9642"/>
                  <a:pt x="2890" y="9473"/>
                </a:cubicBezTo>
                <a:lnTo>
                  <a:pt x="8363" y="5171"/>
                </a:lnTo>
                <a:cubicBezTo>
                  <a:pt x="8467" y="5229"/>
                  <a:pt x="8581" y="5270"/>
                  <a:pt x="8703" y="5287"/>
                </a:cubicBezTo>
                <a:cubicBezTo>
                  <a:pt x="9285" y="5372"/>
                  <a:pt x="9818" y="4910"/>
                  <a:pt x="9894" y="4257"/>
                </a:cubicBezTo>
                <a:cubicBezTo>
                  <a:pt x="9905" y="4157"/>
                  <a:pt x="9904" y="4059"/>
                  <a:pt x="9894" y="3962"/>
                </a:cubicBezTo>
                <a:cubicBezTo>
                  <a:pt x="16014" y="-709"/>
                  <a:pt x="20748" y="1392"/>
                  <a:pt x="20811" y="1421"/>
                </a:cubicBezTo>
                <a:cubicBezTo>
                  <a:pt x="21015" y="1517"/>
                  <a:pt x="21250" y="1409"/>
                  <a:pt x="21335" y="1181"/>
                </a:cubicBezTo>
                <a:cubicBezTo>
                  <a:pt x="21421" y="952"/>
                  <a:pt x="21325" y="689"/>
                  <a:pt x="21121" y="592"/>
                </a:cubicBezTo>
                <a:cubicBezTo>
                  <a:pt x="21014" y="542"/>
                  <a:pt x="19725" y="-42"/>
                  <a:pt x="17655" y="2"/>
                </a:cubicBezTo>
                <a:close/>
                <a:moveTo>
                  <a:pt x="19923" y="7732"/>
                </a:moveTo>
                <a:cubicBezTo>
                  <a:pt x="17068" y="7741"/>
                  <a:pt x="10742" y="8278"/>
                  <a:pt x="5823" y="12443"/>
                </a:cubicBezTo>
                <a:cubicBezTo>
                  <a:pt x="5786" y="12474"/>
                  <a:pt x="5777" y="12541"/>
                  <a:pt x="5810" y="12582"/>
                </a:cubicBezTo>
                <a:lnTo>
                  <a:pt x="10185" y="14788"/>
                </a:lnTo>
                <a:cubicBezTo>
                  <a:pt x="10185" y="14788"/>
                  <a:pt x="10725" y="15325"/>
                  <a:pt x="10071" y="15534"/>
                </a:cubicBezTo>
                <a:lnTo>
                  <a:pt x="5349" y="15534"/>
                </a:lnTo>
                <a:cubicBezTo>
                  <a:pt x="5349" y="15534"/>
                  <a:pt x="9188" y="20891"/>
                  <a:pt x="21441" y="20891"/>
                </a:cubicBezTo>
                <a:lnTo>
                  <a:pt x="21441" y="7785"/>
                </a:lnTo>
                <a:cubicBezTo>
                  <a:pt x="21441" y="7785"/>
                  <a:pt x="20875" y="7730"/>
                  <a:pt x="19923" y="7732"/>
                </a:cubicBezTo>
                <a:close/>
                <a:moveTo>
                  <a:pt x="12059" y="11548"/>
                </a:moveTo>
                <a:cubicBezTo>
                  <a:pt x="12534" y="11548"/>
                  <a:pt x="12920" y="11981"/>
                  <a:pt x="12920" y="12514"/>
                </a:cubicBezTo>
                <a:cubicBezTo>
                  <a:pt x="12920" y="13047"/>
                  <a:pt x="12534" y="13478"/>
                  <a:pt x="12059" y="13478"/>
                </a:cubicBezTo>
                <a:cubicBezTo>
                  <a:pt x="11584" y="13478"/>
                  <a:pt x="11200" y="13047"/>
                  <a:pt x="11200" y="12514"/>
                </a:cubicBezTo>
                <a:cubicBezTo>
                  <a:pt x="11200" y="11981"/>
                  <a:pt x="11584" y="11548"/>
                  <a:pt x="12059" y="11548"/>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4" name="Κύκλος">
            <a:extLst>
              <a:ext uri="{FF2B5EF4-FFF2-40B4-BE49-F238E27FC236}">
                <a16:creationId xmlns:a16="http://schemas.microsoft.com/office/drawing/2014/main" id="{B576EA89-F94D-4A05-8F9E-582C18AFF5AB}"/>
              </a:ext>
            </a:extLst>
          </p:cNvPr>
          <p:cNvSpPr/>
          <p:nvPr/>
        </p:nvSpPr>
        <p:spPr>
          <a:xfrm>
            <a:off x="5670512" y="594529"/>
            <a:ext cx="850976" cy="850976"/>
          </a:xfrm>
          <a:prstGeom prst="ellipse">
            <a:avLst/>
          </a:prstGeom>
          <a:solidFill>
            <a:srgbClr val="92D05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5" name="Φύλλο">
            <a:extLst>
              <a:ext uri="{FF2B5EF4-FFF2-40B4-BE49-F238E27FC236}">
                <a16:creationId xmlns:a16="http://schemas.microsoft.com/office/drawing/2014/main" id="{0B35499C-D57B-4720-82AD-C2E3C73C80A8}"/>
              </a:ext>
            </a:extLst>
          </p:cNvPr>
          <p:cNvSpPr/>
          <p:nvPr/>
        </p:nvSpPr>
        <p:spPr>
          <a:xfrm>
            <a:off x="6010888" y="782246"/>
            <a:ext cx="170222" cy="475540"/>
          </a:xfrm>
          <a:custGeom>
            <a:avLst/>
            <a:gdLst/>
            <a:ahLst/>
            <a:cxnLst>
              <a:cxn ang="0">
                <a:pos x="wd2" y="hd2"/>
              </a:cxn>
              <a:cxn ang="5400000">
                <a:pos x="wd2" y="hd2"/>
              </a:cxn>
              <a:cxn ang="10800000">
                <a:pos x="wd2" y="hd2"/>
              </a:cxn>
              <a:cxn ang="16200000">
                <a:pos x="wd2" y="hd2"/>
              </a:cxn>
            </a:cxnLst>
            <a:rect l="0" t="0" r="r" b="b"/>
            <a:pathLst>
              <a:path w="16693" h="21217" extrusionOk="0">
                <a:moveTo>
                  <a:pt x="10933" y="0"/>
                </a:moveTo>
                <a:cubicBezTo>
                  <a:pt x="-4426" y="5413"/>
                  <a:pt x="-1243" y="13502"/>
                  <a:pt x="6156" y="16481"/>
                </a:cubicBezTo>
                <a:cubicBezTo>
                  <a:pt x="6053" y="18357"/>
                  <a:pt x="6196" y="20047"/>
                  <a:pt x="6853" y="20912"/>
                </a:cubicBezTo>
                <a:cubicBezTo>
                  <a:pt x="7205" y="21600"/>
                  <a:pt x="9849" y="20972"/>
                  <a:pt x="9495" y="20530"/>
                </a:cubicBezTo>
                <a:cubicBezTo>
                  <a:pt x="9277" y="20257"/>
                  <a:pt x="7814" y="19339"/>
                  <a:pt x="7648" y="16469"/>
                </a:cubicBezTo>
                <a:cubicBezTo>
                  <a:pt x="10014" y="15780"/>
                  <a:pt x="16336" y="13638"/>
                  <a:pt x="16668" y="10353"/>
                </a:cubicBezTo>
                <a:cubicBezTo>
                  <a:pt x="17174" y="5343"/>
                  <a:pt x="9883" y="5481"/>
                  <a:pt x="10933" y="0"/>
                </a:cubicBez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6" name="Κύκλος">
            <a:extLst>
              <a:ext uri="{FF2B5EF4-FFF2-40B4-BE49-F238E27FC236}">
                <a16:creationId xmlns:a16="http://schemas.microsoft.com/office/drawing/2014/main" id="{A96ED5D7-6DE7-44F6-B178-A4150FEFD752}"/>
              </a:ext>
            </a:extLst>
          </p:cNvPr>
          <p:cNvSpPr/>
          <p:nvPr/>
        </p:nvSpPr>
        <p:spPr>
          <a:xfrm>
            <a:off x="7556752" y="594529"/>
            <a:ext cx="850976" cy="850976"/>
          </a:xfrm>
          <a:prstGeom prst="ellipse">
            <a:avLst/>
          </a:prstGeom>
          <a:solidFill>
            <a:srgbClr val="C000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7" name="Βιβλίο">
            <a:extLst>
              <a:ext uri="{FF2B5EF4-FFF2-40B4-BE49-F238E27FC236}">
                <a16:creationId xmlns:a16="http://schemas.microsoft.com/office/drawing/2014/main" id="{2769FA80-308A-41CA-8E2D-68F5A78D8302}"/>
              </a:ext>
            </a:extLst>
          </p:cNvPr>
          <p:cNvSpPr/>
          <p:nvPr/>
        </p:nvSpPr>
        <p:spPr>
          <a:xfrm>
            <a:off x="7771813" y="849193"/>
            <a:ext cx="420853" cy="3416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703"/>
                </a:lnTo>
                <a:lnTo>
                  <a:pt x="0" y="17407"/>
                </a:lnTo>
                <a:cubicBezTo>
                  <a:pt x="7892" y="17407"/>
                  <a:pt x="10521" y="21600"/>
                  <a:pt x="10521" y="21600"/>
                </a:cubicBezTo>
                <a:lnTo>
                  <a:pt x="10521" y="13417"/>
                </a:lnTo>
                <a:lnTo>
                  <a:pt x="10521" y="5233"/>
                </a:lnTo>
                <a:cubicBezTo>
                  <a:pt x="10521" y="5233"/>
                  <a:pt x="7892" y="0"/>
                  <a:pt x="0" y="0"/>
                </a:cubicBezTo>
                <a:close/>
                <a:moveTo>
                  <a:pt x="21600" y="0"/>
                </a:moveTo>
                <a:cubicBezTo>
                  <a:pt x="13708" y="0"/>
                  <a:pt x="11079" y="5233"/>
                  <a:pt x="11079" y="5233"/>
                </a:cubicBezTo>
                <a:lnTo>
                  <a:pt x="11079" y="13417"/>
                </a:lnTo>
                <a:lnTo>
                  <a:pt x="11079" y="21600"/>
                </a:lnTo>
                <a:cubicBezTo>
                  <a:pt x="11079" y="21600"/>
                  <a:pt x="13708" y="17407"/>
                  <a:pt x="21600" y="17407"/>
                </a:cubicBezTo>
                <a:lnTo>
                  <a:pt x="21600" y="8703"/>
                </a:lnTo>
                <a:lnTo>
                  <a:pt x="21600" y="0"/>
                </a:ln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8" name="Κύκλος">
            <a:extLst>
              <a:ext uri="{FF2B5EF4-FFF2-40B4-BE49-F238E27FC236}">
                <a16:creationId xmlns:a16="http://schemas.microsoft.com/office/drawing/2014/main" id="{2DB275DF-5B2F-41D8-A0B7-6EAA5880612D}"/>
              </a:ext>
            </a:extLst>
          </p:cNvPr>
          <p:cNvSpPr/>
          <p:nvPr/>
        </p:nvSpPr>
        <p:spPr>
          <a:xfrm>
            <a:off x="9442992" y="551276"/>
            <a:ext cx="850976" cy="850976"/>
          </a:xfrm>
          <a:prstGeom prst="ellipse">
            <a:avLst/>
          </a:prstGeom>
          <a:solidFill>
            <a:srgbClr val="BFA0B9"/>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9" name="Μνημείο">
            <a:extLst>
              <a:ext uri="{FF2B5EF4-FFF2-40B4-BE49-F238E27FC236}">
                <a16:creationId xmlns:a16="http://schemas.microsoft.com/office/drawing/2014/main" id="{E415806A-B9C5-4953-8F22-8C31B57EF077}"/>
              </a:ext>
            </a:extLst>
          </p:cNvPr>
          <p:cNvSpPr/>
          <p:nvPr/>
        </p:nvSpPr>
        <p:spPr>
          <a:xfrm>
            <a:off x="9693977" y="782245"/>
            <a:ext cx="349005" cy="389038"/>
          </a:xfrm>
          <a:custGeom>
            <a:avLst/>
            <a:gdLst/>
            <a:ahLst/>
            <a:cxnLst>
              <a:cxn ang="0">
                <a:pos x="wd2" y="hd2"/>
              </a:cxn>
              <a:cxn ang="5400000">
                <a:pos x="wd2" y="hd2"/>
              </a:cxn>
              <a:cxn ang="10800000">
                <a:pos x="wd2" y="hd2"/>
              </a:cxn>
              <a:cxn ang="16200000">
                <a:pos x="wd2" y="hd2"/>
              </a:cxn>
            </a:cxnLst>
            <a:rect l="0" t="0" r="r" b="b"/>
            <a:pathLst>
              <a:path w="21600" h="21600" extrusionOk="0">
                <a:moveTo>
                  <a:pt x="11213" y="0"/>
                </a:moveTo>
                <a:cubicBezTo>
                  <a:pt x="10638" y="0"/>
                  <a:pt x="10890" y="233"/>
                  <a:pt x="10758" y="409"/>
                </a:cubicBezTo>
                <a:cubicBezTo>
                  <a:pt x="10689" y="499"/>
                  <a:pt x="10658" y="602"/>
                  <a:pt x="10643" y="681"/>
                </a:cubicBezTo>
                <a:lnTo>
                  <a:pt x="10106" y="716"/>
                </a:lnTo>
                <a:lnTo>
                  <a:pt x="10106" y="909"/>
                </a:lnTo>
                <a:lnTo>
                  <a:pt x="10632" y="909"/>
                </a:lnTo>
                <a:cubicBezTo>
                  <a:pt x="10636" y="1104"/>
                  <a:pt x="10671" y="1366"/>
                  <a:pt x="10684" y="1451"/>
                </a:cubicBezTo>
                <a:cubicBezTo>
                  <a:pt x="10703" y="1573"/>
                  <a:pt x="10960" y="1528"/>
                  <a:pt x="11065" y="1520"/>
                </a:cubicBezTo>
                <a:lnTo>
                  <a:pt x="11010" y="1682"/>
                </a:lnTo>
                <a:cubicBezTo>
                  <a:pt x="10868" y="1751"/>
                  <a:pt x="10664" y="1914"/>
                  <a:pt x="10428" y="2285"/>
                </a:cubicBezTo>
                <a:cubicBezTo>
                  <a:pt x="10230" y="2597"/>
                  <a:pt x="9442" y="2974"/>
                  <a:pt x="9065" y="3141"/>
                </a:cubicBezTo>
                <a:cubicBezTo>
                  <a:pt x="8967" y="2290"/>
                  <a:pt x="8033" y="1410"/>
                  <a:pt x="8033" y="1410"/>
                </a:cubicBezTo>
                <a:lnTo>
                  <a:pt x="7299" y="1246"/>
                </a:lnTo>
                <a:lnTo>
                  <a:pt x="7165" y="826"/>
                </a:lnTo>
                <a:lnTo>
                  <a:pt x="6352" y="1270"/>
                </a:lnTo>
                <a:lnTo>
                  <a:pt x="5057" y="3197"/>
                </a:lnTo>
                <a:cubicBezTo>
                  <a:pt x="5057" y="3197"/>
                  <a:pt x="5404" y="3666"/>
                  <a:pt x="5720" y="3533"/>
                </a:cubicBezTo>
                <a:cubicBezTo>
                  <a:pt x="5720" y="3533"/>
                  <a:pt x="6353" y="3303"/>
                  <a:pt x="6817" y="3072"/>
                </a:cubicBezTo>
                <a:cubicBezTo>
                  <a:pt x="6817" y="3072"/>
                  <a:pt x="7206" y="3295"/>
                  <a:pt x="6883" y="3817"/>
                </a:cubicBezTo>
                <a:cubicBezTo>
                  <a:pt x="6424" y="4559"/>
                  <a:pt x="6265" y="5385"/>
                  <a:pt x="6465" y="5987"/>
                </a:cubicBezTo>
                <a:cubicBezTo>
                  <a:pt x="6261" y="6000"/>
                  <a:pt x="5685" y="6072"/>
                  <a:pt x="5296" y="6202"/>
                </a:cubicBezTo>
                <a:cubicBezTo>
                  <a:pt x="4264" y="6545"/>
                  <a:pt x="5520" y="8141"/>
                  <a:pt x="5520" y="8141"/>
                </a:cubicBezTo>
                <a:lnTo>
                  <a:pt x="6491" y="8576"/>
                </a:lnTo>
                <a:lnTo>
                  <a:pt x="6491" y="7773"/>
                </a:lnTo>
                <a:lnTo>
                  <a:pt x="5949" y="7776"/>
                </a:lnTo>
                <a:cubicBezTo>
                  <a:pt x="5949" y="7776"/>
                  <a:pt x="5381" y="7097"/>
                  <a:pt x="5620" y="6823"/>
                </a:cubicBezTo>
                <a:cubicBezTo>
                  <a:pt x="5858" y="6550"/>
                  <a:pt x="7127" y="7043"/>
                  <a:pt x="7128" y="7043"/>
                </a:cubicBezTo>
                <a:cubicBezTo>
                  <a:pt x="7128" y="7043"/>
                  <a:pt x="7266" y="7119"/>
                  <a:pt x="7574" y="7190"/>
                </a:cubicBezTo>
                <a:lnTo>
                  <a:pt x="7681" y="7876"/>
                </a:lnTo>
                <a:cubicBezTo>
                  <a:pt x="8404" y="8857"/>
                  <a:pt x="8278" y="9642"/>
                  <a:pt x="8278" y="9642"/>
                </a:cubicBezTo>
                <a:lnTo>
                  <a:pt x="7755" y="10277"/>
                </a:lnTo>
                <a:lnTo>
                  <a:pt x="4498" y="10277"/>
                </a:lnTo>
                <a:lnTo>
                  <a:pt x="4498" y="11758"/>
                </a:lnTo>
                <a:lnTo>
                  <a:pt x="3524" y="11758"/>
                </a:lnTo>
                <a:lnTo>
                  <a:pt x="3524" y="16327"/>
                </a:lnTo>
                <a:lnTo>
                  <a:pt x="4498" y="16327"/>
                </a:lnTo>
                <a:lnTo>
                  <a:pt x="4498" y="17810"/>
                </a:lnTo>
                <a:lnTo>
                  <a:pt x="17102" y="17810"/>
                </a:lnTo>
                <a:lnTo>
                  <a:pt x="17102" y="16327"/>
                </a:lnTo>
                <a:lnTo>
                  <a:pt x="18078" y="16327"/>
                </a:lnTo>
                <a:lnTo>
                  <a:pt x="18078" y="11758"/>
                </a:lnTo>
                <a:lnTo>
                  <a:pt x="17102" y="11758"/>
                </a:lnTo>
                <a:lnTo>
                  <a:pt x="17102" y="10277"/>
                </a:lnTo>
                <a:lnTo>
                  <a:pt x="15752" y="10277"/>
                </a:lnTo>
                <a:cubicBezTo>
                  <a:pt x="15831" y="9975"/>
                  <a:pt x="16025" y="8966"/>
                  <a:pt x="15391" y="8073"/>
                </a:cubicBezTo>
                <a:cubicBezTo>
                  <a:pt x="15004" y="7837"/>
                  <a:pt x="14831" y="7451"/>
                  <a:pt x="14755" y="7117"/>
                </a:cubicBezTo>
                <a:cubicBezTo>
                  <a:pt x="15044" y="6920"/>
                  <a:pt x="16214" y="6045"/>
                  <a:pt x="15907" y="4969"/>
                </a:cubicBezTo>
                <a:cubicBezTo>
                  <a:pt x="15723" y="4323"/>
                  <a:pt x="15181" y="4139"/>
                  <a:pt x="14246" y="4423"/>
                </a:cubicBezTo>
                <a:cubicBezTo>
                  <a:pt x="14088" y="4241"/>
                  <a:pt x="13878" y="4112"/>
                  <a:pt x="13600" y="4074"/>
                </a:cubicBezTo>
                <a:cubicBezTo>
                  <a:pt x="13206" y="4019"/>
                  <a:pt x="12554" y="4122"/>
                  <a:pt x="12030" y="4231"/>
                </a:cubicBezTo>
                <a:cubicBezTo>
                  <a:pt x="11901" y="3747"/>
                  <a:pt x="11850" y="3199"/>
                  <a:pt x="12008" y="2657"/>
                </a:cubicBezTo>
                <a:cubicBezTo>
                  <a:pt x="12200" y="1993"/>
                  <a:pt x="11818" y="1633"/>
                  <a:pt x="11818" y="1633"/>
                </a:cubicBezTo>
                <a:cubicBezTo>
                  <a:pt x="11768" y="1462"/>
                  <a:pt x="11725" y="1260"/>
                  <a:pt x="11765" y="1165"/>
                </a:cubicBezTo>
                <a:cubicBezTo>
                  <a:pt x="11810" y="1058"/>
                  <a:pt x="11852" y="984"/>
                  <a:pt x="11880" y="909"/>
                </a:cubicBezTo>
                <a:lnTo>
                  <a:pt x="12429" y="909"/>
                </a:lnTo>
                <a:lnTo>
                  <a:pt x="12429" y="566"/>
                </a:lnTo>
                <a:lnTo>
                  <a:pt x="11897" y="600"/>
                </a:lnTo>
                <a:cubicBezTo>
                  <a:pt x="11877" y="538"/>
                  <a:pt x="11847" y="470"/>
                  <a:pt x="11801" y="409"/>
                </a:cubicBezTo>
                <a:cubicBezTo>
                  <a:pt x="11668" y="233"/>
                  <a:pt x="11920" y="0"/>
                  <a:pt x="11345" y="0"/>
                </a:cubicBezTo>
                <a:cubicBezTo>
                  <a:pt x="11265" y="0"/>
                  <a:pt x="11275" y="0"/>
                  <a:pt x="11213" y="0"/>
                </a:cubicBezTo>
                <a:close/>
                <a:moveTo>
                  <a:pt x="10127" y="3459"/>
                </a:moveTo>
                <a:lnTo>
                  <a:pt x="9959" y="4341"/>
                </a:lnTo>
                <a:lnTo>
                  <a:pt x="9615" y="4317"/>
                </a:lnTo>
                <a:lnTo>
                  <a:pt x="9099" y="3749"/>
                </a:lnTo>
                <a:lnTo>
                  <a:pt x="10127" y="3459"/>
                </a:lnTo>
                <a:close/>
                <a:moveTo>
                  <a:pt x="11940" y="6970"/>
                </a:moveTo>
                <a:lnTo>
                  <a:pt x="13134" y="8867"/>
                </a:lnTo>
                <a:lnTo>
                  <a:pt x="11979" y="9426"/>
                </a:lnTo>
                <a:lnTo>
                  <a:pt x="11334" y="10277"/>
                </a:lnTo>
                <a:lnTo>
                  <a:pt x="8630" y="10277"/>
                </a:lnTo>
                <a:cubicBezTo>
                  <a:pt x="8735" y="10110"/>
                  <a:pt x="8945" y="9766"/>
                  <a:pt x="8937" y="9708"/>
                </a:cubicBezTo>
                <a:cubicBezTo>
                  <a:pt x="8781" y="8569"/>
                  <a:pt x="8656" y="7715"/>
                  <a:pt x="8594" y="7306"/>
                </a:cubicBezTo>
                <a:cubicBezTo>
                  <a:pt x="8786" y="7311"/>
                  <a:pt x="8998" y="7310"/>
                  <a:pt x="9233" y="7298"/>
                </a:cubicBezTo>
                <a:cubicBezTo>
                  <a:pt x="9401" y="7289"/>
                  <a:pt x="9570" y="7277"/>
                  <a:pt x="9737" y="7262"/>
                </a:cubicBezTo>
                <a:lnTo>
                  <a:pt x="9140" y="7588"/>
                </a:lnTo>
                <a:lnTo>
                  <a:pt x="9086" y="7931"/>
                </a:lnTo>
                <a:lnTo>
                  <a:pt x="10421" y="8034"/>
                </a:lnTo>
                <a:lnTo>
                  <a:pt x="10530" y="7176"/>
                </a:lnTo>
                <a:cubicBezTo>
                  <a:pt x="11038" y="7111"/>
                  <a:pt x="11518" y="7034"/>
                  <a:pt x="11940" y="6970"/>
                </a:cubicBezTo>
                <a:close/>
                <a:moveTo>
                  <a:pt x="13429" y="7401"/>
                </a:moveTo>
                <a:lnTo>
                  <a:pt x="15003" y="8703"/>
                </a:lnTo>
                <a:cubicBezTo>
                  <a:pt x="15003" y="8703"/>
                  <a:pt x="15608" y="9788"/>
                  <a:pt x="14926" y="10277"/>
                </a:cubicBezTo>
                <a:lnTo>
                  <a:pt x="12399" y="10277"/>
                </a:lnTo>
                <a:lnTo>
                  <a:pt x="12407" y="9897"/>
                </a:lnTo>
                <a:cubicBezTo>
                  <a:pt x="12407" y="9897"/>
                  <a:pt x="12861" y="9563"/>
                  <a:pt x="14150" y="8864"/>
                </a:cubicBezTo>
                <a:cubicBezTo>
                  <a:pt x="13657" y="8344"/>
                  <a:pt x="13479" y="7817"/>
                  <a:pt x="13429" y="7401"/>
                </a:cubicBezTo>
                <a:close/>
                <a:moveTo>
                  <a:pt x="1696" y="18337"/>
                </a:moveTo>
                <a:lnTo>
                  <a:pt x="1696" y="19734"/>
                </a:lnTo>
                <a:lnTo>
                  <a:pt x="19904" y="19734"/>
                </a:lnTo>
                <a:lnTo>
                  <a:pt x="19904" y="18337"/>
                </a:lnTo>
                <a:lnTo>
                  <a:pt x="1696" y="18337"/>
                </a:lnTo>
                <a:close/>
                <a:moveTo>
                  <a:pt x="0" y="20202"/>
                </a:moveTo>
                <a:lnTo>
                  <a:pt x="0" y="21600"/>
                </a:lnTo>
                <a:lnTo>
                  <a:pt x="21600" y="21600"/>
                </a:lnTo>
                <a:lnTo>
                  <a:pt x="21600" y="20202"/>
                </a:lnTo>
                <a:lnTo>
                  <a:pt x="0" y="20202"/>
                </a:lnTo>
                <a:close/>
              </a:path>
            </a:pathLst>
          </a:custGeom>
          <a:solidFill>
            <a:srgbClr val="FFFFFF"/>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3" name="Εικόνα 2">
            <a:extLst>
              <a:ext uri="{FF2B5EF4-FFF2-40B4-BE49-F238E27FC236}">
                <a16:creationId xmlns:a16="http://schemas.microsoft.com/office/drawing/2014/main" id="{08D28644-D70C-4D4B-9BED-227E06D150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46" y="2003388"/>
            <a:ext cx="11400508" cy="4005419"/>
          </a:xfrm>
          <a:prstGeom prst="rect">
            <a:avLst/>
          </a:prstGeom>
        </p:spPr>
      </p:pic>
      <p:grpSp>
        <p:nvGrpSpPr>
          <p:cNvPr id="26" name="Ομάδα 25">
            <a:extLst>
              <a:ext uri="{FF2B5EF4-FFF2-40B4-BE49-F238E27FC236}">
                <a16:creationId xmlns:a16="http://schemas.microsoft.com/office/drawing/2014/main" id="{4DE03457-F30C-E8EA-C8C8-49A0B71D62FB}"/>
              </a:ext>
            </a:extLst>
          </p:cNvPr>
          <p:cNvGrpSpPr>
            <a:grpSpLocks noChangeAspect="1"/>
          </p:cNvGrpSpPr>
          <p:nvPr/>
        </p:nvGrpSpPr>
        <p:grpSpPr>
          <a:xfrm>
            <a:off x="8766927" y="6093766"/>
            <a:ext cx="2908072" cy="612132"/>
            <a:chOff x="250086" y="5655639"/>
            <a:chExt cx="3471619" cy="730755"/>
          </a:xfrm>
        </p:grpSpPr>
        <p:pic>
          <p:nvPicPr>
            <p:cNvPr id="27" name="Εικόνα 26">
              <a:extLst>
                <a:ext uri="{FF2B5EF4-FFF2-40B4-BE49-F238E27FC236}">
                  <a16:creationId xmlns:a16="http://schemas.microsoft.com/office/drawing/2014/main" id="{F7616AD6-D497-7D6E-FC89-A0C1218933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8" name="Εικόνα 27">
              <a:extLst>
                <a:ext uri="{FF2B5EF4-FFF2-40B4-BE49-F238E27FC236}">
                  <a16:creationId xmlns:a16="http://schemas.microsoft.com/office/drawing/2014/main" id="{77750D0E-D3CE-604C-8628-27DF0789E4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9" name="Picture 5">
              <a:extLst>
                <a:ext uri="{FF2B5EF4-FFF2-40B4-BE49-F238E27FC236}">
                  <a16:creationId xmlns:a16="http://schemas.microsoft.com/office/drawing/2014/main" id="{5CAB7711-B1F3-196B-A9EA-33EA00139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Εικόνα 29">
              <a:extLst>
                <a:ext uri="{FF2B5EF4-FFF2-40B4-BE49-F238E27FC236}">
                  <a16:creationId xmlns:a16="http://schemas.microsoft.com/office/drawing/2014/main" id="{2D89018D-10E0-4FFF-A3A8-FD476831F0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36266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Εικόνα 20">
            <a:extLst>
              <a:ext uri="{FF2B5EF4-FFF2-40B4-BE49-F238E27FC236}">
                <a16:creationId xmlns:a16="http://schemas.microsoft.com/office/drawing/2014/main" id="{DBF3754D-B897-48BB-9262-0FE0DE721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746" y="2003387"/>
            <a:ext cx="11400508" cy="4005419"/>
          </a:xfrm>
          <a:prstGeom prst="rect">
            <a:avLst/>
          </a:prstGeom>
        </p:spPr>
      </p:pic>
      <p:sp>
        <p:nvSpPr>
          <p:cNvPr id="22" name="Κύκλος">
            <a:extLst>
              <a:ext uri="{FF2B5EF4-FFF2-40B4-BE49-F238E27FC236}">
                <a16:creationId xmlns:a16="http://schemas.microsoft.com/office/drawing/2014/main" id="{A3DE0295-7ED4-47B5-ABC6-22BBC3595FF4}"/>
              </a:ext>
            </a:extLst>
          </p:cNvPr>
          <p:cNvSpPr/>
          <p:nvPr/>
        </p:nvSpPr>
        <p:spPr>
          <a:xfrm rot="16200000">
            <a:off x="5564824" y="1157880"/>
            <a:ext cx="137270" cy="136076"/>
          </a:xfrm>
          <a:prstGeom prst="ellipse">
            <a:avLst/>
          </a:prstGeom>
          <a:solidFill>
            <a:schemeClr val="accent4">
              <a:lumMod val="75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23" name="Κύκλος">
            <a:extLst>
              <a:ext uri="{FF2B5EF4-FFF2-40B4-BE49-F238E27FC236}">
                <a16:creationId xmlns:a16="http://schemas.microsoft.com/office/drawing/2014/main" id="{E3E193C4-13D4-41DF-9A3B-D5AA111287D5}"/>
              </a:ext>
            </a:extLst>
          </p:cNvPr>
          <p:cNvSpPr/>
          <p:nvPr/>
        </p:nvSpPr>
        <p:spPr>
          <a:xfrm rot="16200000">
            <a:off x="5842014" y="1157880"/>
            <a:ext cx="137270" cy="136076"/>
          </a:xfrm>
          <a:prstGeom prst="ellipse">
            <a:avLst/>
          </a:prstGeom>
          <a:solidFill>
            <a:schemeClr val="accent1">
              <a:lumMod val="75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24" name="Κύκλος">
            <a:extLst>
              <a:ext uri="{FF2B5EF4-FFF2-40B4-BE49-F238E27FC236}">
                <a16:creationId xmlns:a16="http://schemas.microsoft.com/office/drawing/2014/main" id="{E8315CFB-50BB-4FCF-A916-055056E38A3F}"/>
              </a:ext>
            </a:extLst>
          </p:cNvPr>
          <p:cNvSpPr/>
          <p:nvPr/>
        </p:nvSpPr>
        <p:spPr>
          <a:xfrm rot="16200000">
            <a:off x="6119430" y="1161376"/>
            <a:ext cx="137270" cy="136076"/>
          </a:xfrm>
          <a:prstGeom prst="ellipse">
            <a:avLst/>
          </a:prstGeom>
          <a:solidFill>
            <a:srgbClr val="92D05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25" name="Κύκλος">
            <a:extLst>
              <a:ext uri="{FF2B5EF4-FFF2-40B4-BE49-F238E27FC236}">
                <a16:creationId xmlns:a16="http://schemas.microsoft.com/office/drawing/2014/main" id="{F395C825-52D0-4D1C-8229-A83C4E3CDC3A}"/>
              </a:ext>
            </a:extLst>
          </p:cNvPr>
          <p:cNvSpPr/>
          <p:nvPr/>
        </p:nvSpPr>
        <p:spPr>
          <a:xfrm rot="16200000">
            <a:off x="6396394" y="1161376"/>
            <a:ext cx="137270" cy="136076"/>
          </a:xfrm>
          <a:prstGeom prst="ellipse">
            <a:avLst/>
          </a:prstGeom>
          <a:solidFill>
            <a:srgbClr val="C00000"/>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26" name="Κύκλος">
            <a:extLst>
              <a:ext uri="{FF2B5EF4-FFF2-40B4-BE49-F238E27FC236}">
                <a16:creationId xmlns:a16="http://schemas.microsoft.com/office/drawing/2014/main" id="{92E8319A-9741-4E03-BBB1-F6993999168C}"/>
              </a:ext>
            </a:extLst>
          </p:cNvPr>
          <p:cNvSpPr/>
          <p:nvPr/>
        </p:nvSpPr>
        <p:spPr>
          <a:xfrm rot="16200000">
            <a:off x="6673358" y="1160648"/>
            <a:ext cx="137270" cy="136076"/>
          </a:xfrm>
          <a:prstGeom prst="ellipse">
            <a:avLst/>
          </a:prstGeom>
          <a:solidFill>
            <a:schemeClr val="accent3">
              <a:lumMod val="60000"/>
              <a:lumOff val="40000"/>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solidFill>
                <a:srgbClr val="92D050"/>
              </a:solidFill>
            </a:endParaRPr>
          </a:p>
        </p:txBody>
      </p:sp>
      <p:sp>
        <p:nvSpPr>
          <p:cNvPr id="28" name="TextBox 27">
            <a:extLst>
              <a:ext uri="{FF2B5EF4-FFF2-40B4-BE49-F238E27FC236}">
                <a16:creationId xmlns:a16="http://schemas.microsoft.com/office/drawing/2014/main" id="{DFC47523-1F1B-4AFC-A124-63040427B2A8}"/>
              </a:ext>
            </a:extLst>
          </p:cNvPr>
          <p:cNvSpPr txBox="1"/>
          <p:nvPr/>
        </p:nvSpPr>
        <p:spPr>
          <a:xfrm>
            <a:off x="5416522" y="701811"/>
            <a:ext cx="1542409" cy="307777"/>
          </a:xfrm>
          <a:prstGeom prst="rect">
            <a:avLst/>
          </a:prstGeom>
          <a:noFill/>
        </p:spPr>
        <p:txBody>
          <a:bodyPr wrap="none" rtlCol="0">
            <a:spAutoFit/>
          </a:bodyPr>
          <a:lstStyle>
            <a:defPPr>
              <a:defRPr lang="el-GR"/>
            </a:defPPr>
            <a:lvl1pPr>
              <a:defRPr sz="1400" i="1"/>
            </a:lvl1pPr>
          </a:lstStyle>
          <a:p>
            <a:pPr algn="ctr"/>
            <a:r>
              <a:rPr lang="en-US" dirty="0"/>
              <a:t>Informative Events</a:t>
            </a:r>
            <a:endParaRPr lang="el-GR" dirty="0"/>
          </a:p>
        </p:txBody>
      </p:sp>
      <p:pic>
        <p:nvPicPr>
          <p:cNvPr id="4" name="Εικόνα 3">
            <a:extLst>
              <a:ext uri="{FF2B5EF4-FFF2-40B4-BE49-F238E27FC236}">
                <a16:creationId xmlns:a16="http://schemas.microsoft.com/office/drawing/2014/main" id="{5AC156B2-B7C0-4018-97D5-229255D77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46" y="1999891"/>
            <a:ext cx="11400508" cy="2932430"/>
          </a:xfrm>
          <a:prstGeom prst="rect">
            <a:avLst/>
          </a:prstGeom>
        </p:spPr>
      </p:pic>
      <p:grpSp>
        <p:nvGrpSpPr>
          <p:cNvPr id="17" name="Ομάδα 16">
            <a:extLst>
              <a:ext uri="{FF2B5EF4-FFF2-40B4-BE49-F238E27FC236}">
                <a16:creationId xmlns:a16="http://schemas.microsoft.com/office/drawing/2014/main" id="{9B51783C-608D-60D7-E6BB-44E4A2C76606}"/>
              </a:ext>
            </a:extLst>
          </p:cNvPr>
          <p:cNvGrpSpPr>
            <a:grpSpLocks noChangeAspect="1"/>
          </p:cNvGrpSpPr>
          <p:nvPr/>
        </p:nvGrpSpPr>
        <p:grpSpPr>
          <a:xfrm>
            <a:off x="8766927" y="6093766"/>
            <a:ext cx="2908072" cy="612132"/>
            <a:chOff x="250086" y="5655639"/>
            <a:chExt cx="3471619" cy="730755"/>
          </a:xfrm>
        </p:grpSpPr>
        <p:pic>
          <p:nvPicPr>
            <p:cNvPr id="18" name="Εικόνα 17">
              <a:extLst>
                <a:ext uri="{FF2B5EF4-FFF2-40B4-BE49-F238E27FC236}">
                  <a16:creationId xmlns:a16="http://schemas.microsoft.com/office/drawing/2014/main" id="{3C400E14-2687-7083-310F-2A4DD1559A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9" name="Εικόνα 18">
              <a:extLst>
                <a:ext uri="{FF2B5EF4-FFF2-40B4-BE49-F238E27FC236}">
                  <a16:creationId xmlns:a16="http://schemas.microsoft.com/office/drawing/2014/main" id="{8A0C3C19-B391-B8DD-237D-82ED82C629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0" name="Picture 5">
              <a:extLst>
                <a:ext uri="{FF2B5EF4-FFF2-40B4-BE49-F238E27FC236}">
                  <a16:creationId xmlns:a16="http://schemas.microsoft.com/office/drawing/2014/main" id="{03101B13-89F3-8D98-1CA4-10AF7750A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Εικόνα 26">
              <a:extLst>
                <a:ext uri="{FF2B5EF4-FFF2-40B4-BE49-F238E27FC236}">
                  <a16:creationId xmlns:a16="http://schemas.microsoft.com/office/drawing/2014/main" id="{7358ED8D-AFD2-2B03-AA5E-13B74BFB48B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149302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75F312C4-2767-42F3-8C21-1FC2335A2154}"/>
              </a:ext>
            </a:extLst>
          </p:cNvPr>
          <p:cNvGraphicFramePr>
            <a:graphicFrameLocks noGrp="1"/>
          </p:cNvGraphicFramePr>
          <p:nvPr>
            <p:extLst>
              <p:ext uri="{D42A27DB-BD31-4B8C-83A1-F6EECF244321}">
                <p14:modId xmlns:p14="http://schemas.microsoft.com/office/powerpoint/2010/main" val="1793917026"/>
              </p:ext>
            </p:extLst>
          </p:nvPr>
        </p:nvGraphicFramePr>
        <p:xfrm>
          <a:off x="1847088" y="1523265"/>
          <a:ext cx="8239252" cy="3811470"/>
        </p:xfrm>
        <a:graphic>
          <a:graphicData uri="http://schemas.openxmlformats.org/drawingml/2006/table">
            <a:tbl>
              <a:tblPr/>
              <a:tblGrid>
                <a:gridCol w="2290117">
                  <a:extLst>
                    <a:ext uri="{9D8B030D-6E8A-4147-A177-3AD203B41FA5}">
                      <a16:colId xmlns:a16="http://schemas.microsoft.com/office/drawing/2014/main" val="4026913932"/>
                    </a:ext>
                  </a:extLst>
                </a:gridCol>
                <a:gridCol w="2736939">
                  <a:extLst>
                    <a:ext uri="{9D8B030D-6E8A-4147-A177-3AD203B41FA5}">
                      <a16:colId xmlns:a16="http://schemas.microsoft.com/office/drawing/2014/main" val="4072075520"/>
                    </a:ext>
                  </a:extLst>
                </a:gridCol>
                <a:gridCol w="943772">
                  <a:extLst>
                    <a:ext uri="{9D8B030D-6E8A-4147-A177-3AD203B41FA5}">
                      <a16:colId xmlns:a16="http://schemas.microsoft.com/office/drawing/2014/main" val="2412125698"/>
                    </a:ext>
                  </a:extLst>
                </a:gridCol>
                <a:gridCol w="1122415">
                  <a:extLst>
                    <a:ext uri="{9D8B030D-6E8A-4147-A177-3AD203B41FA5}">
                      <a16:colId xmlns:a16="http://schemas.microsoft.com/office/drawing/2014/main" val="2107625213"/>
                    </a:ext>
                  </a:extLst>
                </a:gridCol>
                <a:gridCol w="1146009">
                  <a:extLst>
                    <a:ext uri="{9D8B030D-6E8A-4147-A177-3AD203B41FA5}">
                      <a16:colId xmlns:a16="http://schemas.microsoft.com/office/drawing/2014/main" val="2254340287"/>
                    </a:ext>
                  </a:extLst>
                </a:gridCol>
              </a:tblGrid>
              <a:tr h="1008919">
                <a:tc>
                  <a:txBody>
                    <a:bodyPr/>
                    <a:lstStyle/>
                    <a:p>
                      <a:pPr algn="l" fontAlgn="ctr"/>
                      <a:r>
                        <a:rPr lang="en-US" sz="1100" b="1" i="0" u="none" strike="noStrike" dirty="0">
                          <a:solidFill>
                            <a:srgbClr val="000000"/>
                          </a:solidFill>
                          <a:effectLst/>
                          <a:latin typeface="Calibri" panose="020F0502020204030204" pitchFamily="34" charset="0"/>
                        </a:rPr>
                        <a:t>MEASURE 19: "Local Development at the Initiative of Local Communities LEADER / CLLD" of Agriculture Fund 2014-2020</a:t>
                      </a:r>
                      <a:endParaRPr lang="el-GR"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l" fontAlgn="ctr"/>
                      <a:r>
                        <a:rPr lang="en-US" sz="1100" b="1" i="0" u="none" strike="noStrike" dirty="0">
                          <a:solidFill>
                            <a:srgbClr val="000000"/>
                          </a:solidFill>
                          <a:effectLst/>
                          <a:latin typeface="Calibri" panose="020F0502020204030204" pitchFamily="34" charset="0"/>
                        </a:rPr>
                        <a:t>PRIORITY 4: "Increase of employment and territorial cohesion" of Sea &amp; Fishery Fund 2014-2020</a:t>
                      </a:r>
                      <a:endParaRPr lang="el-GR"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Agriculture Fund</a:t>
                      </a:r>
                      <a:r>
                        <a:rPr lang="el-GR" sz="11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Sea &amp; Fishery </a:t>
                      </a:r>
                      <a:br>
                        <a:rPr lang="en-US" sz="1100" b="1" i="0" u="none" strike="noStrike" dirty="0">
                          <a:solidFill>
                            <a:srgbClr val="000000"/>
                          </a:solidFill>
                          <a:effectLst/>
                          <a:latin typeface="Calibri" panose="020F0502020204030204" pitchFamily="34" charset="0"/>
                        </a:rPr>
                      </a:br>
                      <a:r>
                        <a:rPr lang="en-US" sz="1100" b="1" i="0" u="none" strike="noStrike" dirty="0">
                          <a:solidFill>
                            <a:srgbClr val="000000"/>
                          </a:solidFill>
                          <a:effectLst/>
                          <a:latin typeface="Calibri" panose="020F0502020204030204" pitchFamily="34" charset="0"/>
                        </a:rPr>
                        <a:t>Fund</a:t>
                      </a:r>
                      <a:r>
                        <a:rPr lang="el-GR" sz="1100" b="1"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en-US" sz="1100" b="1" i="0" u="none" strike="noStrike" dirty="0">
                          <a:solidFill>
                            <a:srgbClr val="000000"/>
                          </a:solidFill>
                          <a:effectLst/>
                          <a:latin typeface="Calibri" panose="020F0502020204030204" pitchFamily="34" charset="0"/>
                        </a:rPr>
                        <a:t>NATIONAL PARTICIPATION </a:t>
                      </a:r>
                      <a:r>
                        <a:rPr lang="el-GR" sz="1100" b="1"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30897278"/>
                  </a:ext>
                </a:extLst>
              </a:tr>
              <a:tr h="498231">
                <a:tc>
                  <a:txBody>
                    <a:bodyPr/>
                    <a:lstStyle/>
                    <a:p>
                      <a:pPr algn="l" fontAlgn="ctr"/>
                      <a:r>
                        <a:rPr lang="en-US" sz="1100" b="0" i="0" u="none" strike="noStrike" dirty="0">
                          <a:solidFill>
                            <a:srgbClr val="000000"/>
                          </a:solidFill>
                          <a:effectLst/>
                          <a:latin typeface="Calibri" panose="020F0502020204030204" pitchFamily="34" charset="0"/>
                        </a:rPr>
                        <a:t>19.1: Preparation of the Local Program</a:t>
                      </a:r>
                      <a:endParaRPr lang="el-GR"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l-GR" sz="1100" b="0" i="0" u="none" strike="noStrike" dirty="0">
                          <a:solidFill>
                            <a:srgbClr val="000000"/>
                          </a:solidFill>
                          <a:effectLst/>
                          <a:latin typeface="Calibri" panose="020F0502020204030204" pitchFamily="34" charset="0"/>
                        </a:rPr>
                        <a:t>4.1: </a:t>
                      </a:r>
                      <a:r>
                        <a:rPr lang="en-US" sz="1100" b="0" i="0" u="none" strike="noStrike" dirty="0">
                          <a:solidFill>
                            <a:srgbClr val="000000"/>
                          </a:solidFill>
                          <a:effectLst/>
                          <a:latin typeface="Calibri" panose="020F0502020204030204" pitchFamily="34" charset="0"/>
                        </a:rPr>
                        <a:t>Preparation of the Local Program</a:t>
                      </a:r>
                      <a:endParaRPr lang="el-G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43.672,00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10.918,00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8495513"/>
                  </a:ext>
                </a:extLst>
              </a:tr>
              <a:tr h="747347">
                <a:tc>
                  <a:txBody>
                    <a:bodyPr/>
                    <a:lstStyle/>
                    <a:p>
                      <a:pPr algn="l" fontAlgn="ctr"/>
                      <a:r>
                        <a:rPr lang="el-GR" sz="1100" b="0" i="0" u="none" strike="noStrike" dirty="0">
                          <a:solidFill>
                            <a:srgbClr val="000000"/>
                          </a:solidFill>
                          <a:effectLst/>
                          <a:latin typeface="Calibri" panose="020F0502020204030204" pitchFamily="34" charset="0"/>
                        </a:rPr>
                        <a:t>19.2: </a:t>
                      </a:r>
                      <a:r>
                        <a:rPr lang="en-US" sz="1100" b="0" i="0" u="none" strike="noStrike" dirty="0">
                          <a:solidFill>
                            <a:srgbClr val="000000"/>
                          </a:solidFill>
                          <a:effectLst/>
                          <a:latin typeface="Calibri" panose="020F0502020204030204" pitchFamily="34" charset="0"/>
                        </a:rPr>
                        <a:t>Private - Public Investments</a:t>
                      </a:r>
                      <a:endParaRPr lang="el-GR"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l-GR" sz="1100" b="0" i="0" u="none" strike="noStrike" dirty="0">
                          <a:solidFill>
                            <a:srgbClr val="000000"/>
                          </a:solidFill>
                          <a:effectLst/>
                          <a:latin typeface="Calibri" panose="020F0502020204030204" pitchFamily="34" charset="0"/>
                        </a:rPr>
                        <a:t>4.2: </a:t>
                      </a:r>
                      <a:r>
                        <a:rPr lang="en-US" sz="1100" b="0" i="0" u="none" strike="noStrike" dirty="0">
                          <a:solidFill>
                            <a:srgbClr val="000000"/>
                          </a:solidFill>
                          <a:effectLst/>
                          <a:latin typeface="Calibri" panose="020F0502020204030204" pitchFamily="34" charset="0"/>
                        </a:rPr>
                        <a:t>Local Development Implementation at the initiative of the Local Communities</a:t>
                      </a:r>
                      <a:endParaRPr lang="el-G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2.688.000,00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1.772.000,00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1.115.000,00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9599323"/>
                  </a:ext>
                </a:extLst>
              </a:tr>
              <a:tr h="498231">
                <a:tc>
                  <a:txBody>
                    <a:bodyPr/>
                    <a:lstStyle/>
                    <a:p>
                      <a:pPr algn="l" fontAlgn="ctr"/>
                      <a:r>
                        <a:rPr lang="el-GR" sz="1100" b="0" i="0" u="none" strike="noStrike" dirty="0">
                          <a:solidFill>
                            <a:srgbClr val="000000"/>
                          </a:solidFill>
                          <a:effectLst/>
                          <a:latin typeface="Calibri" panose="020F0502020204030204" pitchFamily="34" charset="0"/>
                        </a:rPr>
                        <a:t>19.3: </a:t>
                      </a:r>
                      <a:r>
                        <a:rPr lang="en-US" sz="1100" b="0" i="0" u="none" strike="noStrike" dirty="0">
                          <a:solidFill>
                            <a:srgbClr val="000000"/>
                          </a:solidFill>
                          <a:effectLst/>
                          <a:latin typeface="Calibri" panose="020F0502020204030204" pitchFamily="34" charset="0"/>
                        </a:rPr>
                        <a:t>Inter-local - Transnational Plans</a:t>
                      </a:r>
                      <a:endParaRPr lang="el-GR"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l-GR" sz="1100" b="0" i="0" u="none" strike="noStrike" dirty="0">
                          <a:solidFill>
                            <a:srgbClr val="000000"/>
                          </a:solidFill>
                          <a:effectLst/>
                          <a:latin typeface="Calibri" panose="020F0502020204030204" pitchFamily="34" charset="0"/>
                        </a:rPr>
                        <a:t>4.3: </a:t>
                      </a:r>
                      <a:r>
                        <a:rPr lang="en-US" sz="1100" b="0" i="0" u="none" strike="noStrike" dirty="0">
                          <a:solidFill>
                            <a:srgbClr val="000000"/>
                          </a:solidFill>
                          <a:effectLst/>
                          <a:latin typeface="Calibri" panose="020F0502020204030204" pitchFamily="34" charset="0"/>
                        </a:rPr>
                        <a:t>Collaborative Activities</a:t>
                      </a:r>
                      <a:endParaRPr lang="el-G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168.000,00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a:solidFill>
                            <a:srgbClr val="000000"/>
                          </a:solidFill>
                          <a:effectLst/>
                          <a:latin typeface="Calibri" panose="020F0502020204030204" pitchFamily="34" charset="0"/>
                        </a:rPr>
                        <a:t>108.000,00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69.000,00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1791283"/>
                  </a:ext>
                </a:extLst>
              </a:tr>
              <a:tr h="510687">
                <a:tc>
                  <a:txBody>
                    <a:bodyPr/>
                    <a:lstStyle/>
                    <a:p>
                      <a:pPr algn="l" fontAlgn="ctr"/>
                      <a:r>
                        <a:rPr lang="el-GR" sz="1100" b="0" i="0" u="none" strike="noStrike" dirty="0">
                          <a:solidFill>
                            <a:srgbClr val="000000"/>
                          </a:solidFill>
                          <a:effectLst/>
                          <a:latin typeface="Calibri" panose="020F0502020204030204" pitchFamily="34" charset="0"/>
                        </a:rPr>
                        <a:t>19.4: </a:t>
                      </a:r>
                      <a:r>
                        <a:rPr lang="en-US" sz="1100" b="0" i="0" u="none" strike="noStrike" dirty="0">
                          <a:solidFill>
                            <a:srgbClr val="000000"/>
                          </a:solidFill>
                          <a:effectLst/>
                          <a:latin typeface="Calibri" panose="020F0502020204030204" pitchFamily="34" charset="0"/>
                        </a:rPr>
                        <a:t>Operating Expenses &amp; </a:t>
                      </a:r>
                      <a:r>
                        <a:rPr lang="el-GR" sz="1100" b="0" i="0" u="none" strike="noStrike" dirty="0">
                          <a:solidFill>
                            <a:srgbClr val="000000"/>
                          </a:solidFill>
                          <a:effectLst/>
                          <a:latin typeface="Calibri" panose="020F0502020204030204" pitchFamily="34" charset="0"/>
                        </a:rPr>
                        <a:t>Ε</a:t>
                      </a:r>
                      <a:r>
                        <a:rPr lang="en-US" sz="1100" b="0" i="0" u="none" strike="noStrike" dirty="0" err="1">
                          <a:solidFill>
                            <a:srgbClr val="000000"/>
                          </a:solidFill>
                          <a:effectLst/>
                          <a:latin typeface="Calibri" panose="020F0502020204030204" pitchFamily="34" charset="0"/>
                        </a:rPr>
                        <a:t>ncouragement</a:t>
                      </a:r>
                      <a:endParaRPr lang="el-GR" sz="11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l-GR" sz="1100" b="0" i="0" u="none" strike="noStrike" dirty="0">
                          <a:solidFill>
                            <a:srgbClr val="000000"/>
                          </a:solidFill>
                          <a:effectLst/>
                          <a:latin typeface="Calibri" panose="020F0502020204030204" pitchFamily="34" charset="0"/>
                        </a:rPr>
                        <a:t>4.4: </a:t>
                      </a:r>
                      <a:r>
                        <a:rPr lang="en-US" sz="1100" b="0" i="0" u="none" strike="noStrike" dirty="0">
                          <a:solidFill>
                            <a:srgbClr val="000000"/>
                          </a:solidFill>
                          <a:effectLst/>
                          <a:latin typeface="Calibri" panose="020F0502020204030204" pitchFamily="34" charset="0"/>
                        </a:rPr>
                        <a:t>Operating Expenses and Coordination</a:t>
                      </a:r>
                      <a:endParaRPr lang="el-GR"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l-GR" sz="1100" b="0" i="0" u="none" strike="noStrike" dirty="0">
                          <a:solidFill>
                            <a:srgbClr val="000000"/>
                          </a:solidFill>
                          <a:effectLst/>
                          <a:latin typeface="Calibri" panose="020F0502020204030204" pitchFamily="34" charset="0"/>
                        </a:rPr>
                        <a:t>1.184.000,00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l-GR" sz="11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l-GR" sz="1100" b="0" i="0" u="none" strike="noStrike">
                          <a:solidFill>
                            <a:srgbClr val="000000"/>
                          </a:solidFill>
                          <a:effectLst/>
                          <a:latin typeface="Calibri" panose="020F0502020204030204" pitchFamily="34" charset="0"/>
                        </a:rPr>
                        <a:t>296.000,00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4587330"/>
                  </a:ext>
                </a:extLst>
              </a:tr>
              <a:tr h="548055">
                <a:tc gridSpan="2">
                  <a:txBody>
                    <a:bodyPr/>
                    <a:lstStyle/>
                    <a:p>
                      <a:pPr algn="r" fontAlgn="ctr"/>
                      <a:r>
                        <a:rPr lang="en-US" sz="1100" b="1" i="0" u="none" strike="noStrike" dirty="0">
                          <a:solidFill>
                            <a:srgbClr val="000000"/>
                          </a:solidFill>
                          <a:effectLst/>
                          <a:latin typeface="Calibri" panose="020F0502020204030204" pitchFamily="34" charset="0"/>
                        </a:rPr>
                        <a:t>TOTAL PUBLIC EXPENDITURE OF THE LOCAL PROGRAM</a:t>
                      </a:r>
                      <a:endParaRPr lang="el-GR" sz="11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3">
                  <a:txBody>
                    <a:bodyPr/>
                    <a:lstStyle/>
                    <a:p>
                      <a:pPr algn="ctr" fontAlgn="ctr"/>
                      <a:r>
                        <a:rPr lang="el-GR" sz="1100" b="1" i="0" u="none" strike="noStrike" dirty="0">
                          <a:solidFill>
                            <a:srgbClr val="000000"/>
                          </a:solidFill>
                          <a:effectLst/>
                          <a:latin typeface="Calibri" panose="020F0502020204030204" pitchFamily="34" charset="0"/>
                        </a:rPr>
                        <a:t>7.400.000,00 €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128395012"/>
                  </a:ext>
                </a:extLst>
              </a:tr>
            </a:tbl>
          </a:graphicData>
        </a:graphic>
      </p:graphicFrame>
      <p:pic>
        <p:nvPicPr>
          <p:cNvPr id="5" name="Εικόνα 4">
            <a:extLst>
              <a:ext uri="{FF2B5EF4-FFF2-40B4-BE49-F238E27FC236}">
                <a16:creationId xmlns:a16="http://schemas.microsoft.com/office/drawing/2014/main" id="{35A0F67B-4BC6-4A0F-8F76-6F85D7181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11" name="Ομάδα 10">
            <a:extLst>
              <a:ext uri="{FF2B5EF4-FFF2-40B4-BE49-F238E27FC236}">
                <a16:creationId xmlns:a16="http://schemas.microsoft.com/office/drawing/2014/main" id="{EAC76EBF-B011-186F-E3E2-0D137CFB5133}"/>
              </a:ext>
            </a:extLst>
          </p:cNvPr>
          <p:cNvGrpSpPr>
            <a:grpSpLocks noChangeAspect="1"/>
          </p:cNvGrpSpPr>
          <p:nvPr/>
        </p:nvGrpSpPr>
        <p:grpSpPr>
          <a:xfrm>
            <a:off x="8766927" y="6093766"/>
            <a:ext cx="2908072" cy="612132"/>
            <a:chOff x="250086" y="5655639"/>
            <a:chExt cx="3471619" cy="730755"/>
          </a:xfrm>
        </p:grpSpPr>
        <p:pic>
          <p:nvPicPr>
            <p:cNvPr id="12" name="Εικόνα 11">
              <a:extLst>
                <a:ext uri="{FF2B5EF4-FFF2-40B4-BE49-F238E27FC236}">
                  <a16:creationId xmlns:a16="http://schemas.microsoft.com/office/drawing/2014/main" id="{1F09FF96-EE5D-1DFD-5C5B-57DAB53B0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13" name="Εικόνα 12">
              <a:extLst>
                <a:ext uri="{FF2B5EF4-FFF2-40B4-BE49-F238E27FC236}">
                  <a16:creationId xmlns:a16="http://schemas.microsoft.com/office/drawing/2014/main" id="{86874B5D-8C1F-36FC-E252-4E687EFE2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14" name="Picture 5">
              <a:extLst>
                <a:ext uri="{FF2B5EF4-FFF2-40B4-BE49-F238E27FC236}">
                  <a16:creationId xmlns:a16="http://schemas.microsoft.com/office/drawing/2014/main" id="{689B1CE8-207F-E160-3962-EEE0C8FEA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Εικόνα 14">
              <a:extLst>
                <a:ext uri="{FF2B5EF4-FFF2-40B4-BE49-F238E27FC236}">
                  <a16:creationId xmlns:a16="http://schemas.microsoft.com/office/drawing/2014/main" id="{5E3A8BDB-2F76-AE4A-B59A-A456BDAFCAC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2618616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9A3588-D159-413E-BC6A-2110F34A223A}"/>
              </a:ext>
            </a:extLst>
          </p:cNvPr>
          <p:cNvSpPr>
            <a:spLocks noGrp="1"/>
          </p:cNvSpPr>
          <p:nvPr>
            <p:ph type="title"/>
          </p:nvPr>
        </p:nvSpPr>
        <p:spPr>
          <a:xfrm>
            <a:off x="1125435" y="2064988"/>
            <a:ext cx="2710343" cy="570270"/>
          </a:xfrm>
        </p:spPr>
        <p:txBody>
          <a:bodyPr>
            <a:normAutofit/>
          </a:bodyPr>
          <a:lstStyle/>
          <a:p>
            <a:pPr algn="ctr"/>
            <a:r>
              <a:rPr lang="en-US" sz="2000" b="1" dirty="0">
                <a:solidFill>
                  <a:schemeClr val="accent2">
                    <a:lumMod val="75000"/>
                  </a:schemeClr>
                </a:solidFill>
              </a:rPr>
              <a:t>Biosphere Reserve</a:t>
            </a:r>
            <a:br>
              <a:rPr lang="el-GR" sz="2000" dirty="0">
                <a:solidFill>
                  <a:schemeClr val="bg1">
                    <a:lumMod val="50000"/>
                  </a:schemeClr>
                </a:solidFill>
              </a:rPr>
            </a:br>
            <a:r>
              <a:rPr lang="el-GR" sz="1100" b="1" i="1" dirty="0">
                <a:solidFill>
                  <a:schemeClr val="bg1">
                    <a:lumMod val="50000"/>
                  </a:schemeClr>
                </a:solidFill>
              </a:rPr>
              <a:t>45.000,00€ | 4 </a:t>
            </a:r>
            <a:r>
              <a:rPr lang="en-US" sz="1100" b="1" i="1" dirty="0">
                <a:solidFill>
                  <a:schemeClr val="bg1">
                    <a:lumMod val="50000"/>
                  </a:schemeClr>
                </a:solidFill>
              </a:rPr>
              <a:t>LAG</a:t>
            </a:r>
            <a:r>
              <a:rPr lang="el-GR" sz="1100" b="1" i="1" dirty="0">
                <a:solidFill>
                  <a:schemeClr val="bg1">
                    <a:lumMod val="50000"/>
                  </a:schemeClr>
                </a:solidFill>
              </a:rPr>
              <a:t>  </a:t>
            </a:r>
            <a:r>
              <a:rPr lang="en-US" sz="1100" b="1" i="1" dirty="0">
                <a:solidFill>
                  <a:schemeClr val="bg1">
                    <a:lumMod val="50000"/>
                  </a:schemeClr>
                </a:solidFill>
              </a:rPr>
              <a:t> </a:t>
            </a:r>
            <a:endParaRPr lang="el-GR" sz="1100" b="1" i="1" dirty="0">
              <a:solidFill>
                <a:schemeClr val="bg1">
                  <a:lumMod val="50000"/>
                </a:schemeClr>
              </a:solidFill>
            </a:endParaRPr>
          </a:p>
        </p:txBody>
      </p:sp>
      <p:sp>
        <p:nvSpPr>
          <p:cNvPr id="8" name="Τίτλος 1">
            <a:extLst>
              <a:ext uri="{FF2B5EF4-FFF2-40B4-BE49-F238E27FC236}">
                <a16:creationId xmlns:a16="http://schemas.microsoft.com/office/drawing/2014/main" id="{4D5831D6-1423-4AA0-A471-F5CB434F05D3}"/>
              </a:ext>
            </a:extLst>
          </p:cNvPr>
          <p:cNvSpPr txBox="1">
            <a:spLocks/>
          </p:cNvSpPr>
          <p:nvPr/>
        </p:nvSpPr>
        <p:spPr>
          <a:xfrm>
            <a:off x="4202185" y="365124"/>
            <a:ext cx="2710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9" name="Τίτλος 1">
            <a:extLst>
              <a:ext uri="{FF2B5EF4-FFF2-40B4-BE49-F238E27FC236}">
                <a16:creationId xmlns:a16="http://schemas.microsoft.com/office/drawing/2014/main" id="{4034532F-F02F-4264-A5C7-E7DEB8DCB930}"/>
              </a:ext>
            </a:extLst>
          </p:cNvPr>
          <p:cNvSpPr txBox="1">
            <a:spLocks/>
          </p:cNvSpPr>
          <p:nvPr/>
        </p:nvSpPr>
        <p:spPr>
          <a:xfrm>
            <a:off x="7859785" y="365123"/>
            <a:ext cx="2710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10" name="Τίτλος 1">
            <a:extLst>
              <a:ext uri="{FF2B5EF4-FFF2-40B4-BE49-F238E27FC236}">
                <a16:creationId xmlns:a16="http://schemas.microsoft.com/office/drawing/2014/main" id="{9B1DB5B3-585A-4AEC-8EB6-BF25AF58E9E7}"/>
              </a:ext>
            </a:extLst>
          </p:cNvPr>
          <p:cNvSpPr txBox="1">
            <a:spLocks/>
          </p:cNvSpPr>
          <p:nvPr/>
        </p:nvSpPr>
        <p:spPr>
          <a:xfrm>
            <a:off x="4356682" y="365122"/>
            <a:ext cx="2710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dirty="0"/>
          </a:p>
        </p:txBody>
      </p:sp>
      <p:sp>
        <p:nvSpPr>
          <p:cNvPr id="11" name="Τίτλος 1">
            <a:extLst>
              <a:ext uri="{FF2B5EF4-FFF2-40B4-BE49-F238E27FC236}">
                <a16:creationId xmlns:a16="http://schemas.microsoft.com/office/drawing/2014/main" id="{FF8871AD-A05A-4A83-A981-F1FC180818F0}"/>
              </a:ext>
            </a:extLst>
          </p:cNvPr>
          <p:cNvSpPr txBox="1">
            <a:spLocks/>
          </p:cNvSpPr>
          <p:nvPr/>
        </p:nvSpPr>
        <p:spPr>
          <a:xfrm>
            <a:off x="4843566" y="2064988"/>
            <a:ext cx="3016219" cy="570271"/>
          </a:xfrm>
          <a:prstGeom prst="rect">
            <a:avLst/>
          </a:prstGeom>
        </p:spPr>
        <p:txBody>
          <a:bodyPr vert="horz" lIns="91440" tIns="45720" rIns="91440" bIns="45720" rtlCol="0" anchor="ctr">
            <a:normAutofit/>
          </a:bodyPr>
          <a:lstStyle>
            <a:lvl1pPr algn="ctr">
              <a:lnSpc>
                <a:spcPct val="90000"/>
              </a:lnSpc>
              <a:spcBef>
                <a:spcPct val="0"/>
              </a:spcBef>
              <a:buNone/>
              <a:defRPr sz="2000" b="1">
                <a:solidFill>
                  <a:srgbClr val="6565FF"/>
                </a:solidFill>
                <a:latin typeface="+mj-lt"/>
                <a:ea typeface="+mj-ea"/>
                <a:cs typeface="+mj-cs"/>
              </a:defRPr>
            </a:lvl1pPr>
          </a:lstStyle>
          <a:p>
            <a:r>
              <a:rPr lang="en-US" dirty="0">
                <a:solidFill>
                  <a:schemeClr val="accent2">
                    <a:lumMod val="75000"/>
                  </a:schemeClr>
                </a:solidFill>
              </a:rPr>
              <a:t>Flavors of Greek Fine</a:t>
            </a:r>
            <a:br>
              <a:rPr lang="en-US" dirty="0">
                <a:solidFill>
                  <a:schemeClr val="accent2">
                    <a:lumMod val="75000"/>
                  </a:schemeClr>
                </a:solidFill>
              </a:rPr>
            </a:br>
            <a:r>
              <a:rPr lang="el-GR" sz="1100" i="1" dirty="0">
                <a:solidFill>
                  <a:schemeClr val="bg1">
                    <a:lumMod val="50000"/>
                  </a:schemeClr>
                </a:solidFill>
              </a:rPr>
              <a:t>80.</a:t>
            </a:r>
            <a:r>
              <a:rPr lang="en-US" sz="1100" i="1" dirty="0">
                <a:solidFill>
                  <a:schemeClr val="bg1">
                    <a:lumMod val="50000"/>
                  </a:schemeClr>
                </a:solidFill>
              </a:rPr>
              <a:t>000,00</a:t>
            </a:r>
            <a:r>
              <a:rPr lang="el-GR" sz="1100" i="1" dirty="0">
                <a:solidFill>
                  <a:schemeClr val="bg1">
                    <a:lumMod val="50000"/>
                  </a:schemeClr>
                </a:solidFill>
              </a:rPr>
              <a:t>€</a:t>
            </a:r>
            <a:r>
              <a:rPr lang="en-US" sz="1100" i="1" dirty="0">
                <a:solidFill>
                  <a:schemeClr val="bg1">
                    <a:lumMod val="50000"/>
                  </a:schemeClr>
                </a:solidFill>
              </a:rPr>
              <a:t> </a:t>
            </a:r>
            <a:r>
              <a:rPr lang="el-GR" sz="1100" i="1" dirty="0">
                <a:solidFill>
                  <a:schemeClr val="bg1">
                    <a:lumMod val="50000"/>
                  </a:schemeClr>
                </a:solidFill>
              </a:rPr>
              <a:t>| 25 </a:t>
            </a:r>
            <a:r>
              <a:rPr lang="en-US" sz="1100" i="1" dirty="0">
                <a:solidFill>
                  <a:schemeClr val="bg1">
                    <a:lumMod val="50000"/>
                  </a:schemeClr>
                </a:solidFill>
              </a:rPr>
              <a:t>LAG</a:t>
            </a:r>
            <a:r>
              <a:rPr lang="el-GR" sz="1100" i="1" dirty="0">
                <a:solidFill>
                  <a:schemeClr val="bg1">
                    <a:lumMod val="50000"/>
                  </a:schemeClr>
                </a:solidFill>
              </a:rPr>
              <a:t>  </a:t>
            </a:r>
            <a:r>
              <a:rPr lang="en-US" sz="1100" i="1" dirty="0">
                <a:solidFill>
                  <a:schemeClr val="bg1">
                    <a:lumMod val="50000"/>
                  </a:schemeClr>
                </a:solidFill>
              </a:rPr>
              <a:t> </a:t>
            </a:r>
            <a:endParaRPr lang="el-GR" sz="1100" i="1" dirty="0">
              <a:solidFill>
                <a:schemeClr val="bg1">
                  <a:lumMod val="50000"/>
                </a:schemeClr>
              </a:solidFill>
            </a:endParaRPr>
          </a:p>
        </p:txBody>
      </p:sp>
      <p:sp>
        <p:nvSpPr>
          <p:cNvPr id="12" name="Τίτλος 1">
            <a:extLst>
              <a:ext uri="{FF2B5EF4-FFF2-40B4-BE49-F238E27FC236}">
                <a16:creationId xmlns:a16="http://schemas.microsoft.com/office/drawing/2014/main" id="{6776BA69-ED04-44EA-A47C-5A96740CCA8D}"/>
              </a:ext>
            </a:extLst>
          </p:cNvPr>
          <p:cNvSpPr txBox="1">
            <a:spLocks/>
          </p:cNvSpPr>
          <p:nvPr/>
        </p:nvSpPr>
        <p:spPr>
          <a:xfrm>
            <a:off x="8213857" y="2068263"/>
            <a:ext cx="3645911" cy="570270"/>
          </a:xfrm>
          <a:prstGeom prst="rect">
            <a:avLst/>
          </a:prstGeom>
        </p:spPr>
        <p:txBody>
          <a:bodyPr vert="horz" lIns="91440" tIns="45720" rIns="91440" bIns="45720" rtlCol="0" anchor="ctr">
            <a:normAutofit/>
          </a:bodyPr>
          <a:lstStyle>
            <a:defPPr>
              <a:defRPr lang="el-GR"/>
            </a:defPPr>
            <a:lvl1pPr algn="ctr">
              <a:lnSpc>
                <a:spcPct val="90000"/>
              </a:lnSpc>
              <a:spcBef>
                <a:spcPct val="0"/>
              </a:spcBef>
              <a:buNone/>
              <a:defRPr sz="2000" b="1">
                <a:solidFill>
                  <a:srgbClr val="6565FF"/>
                </a:solidFill>
                <a:latin typeface="+mj-lt"/>
                <a:ea typeface="+mj-ea"/>
                <a:cs typeface="+mj-cs"/>
              </a:defRPr>
            </a:lvl1pPr>
          </a:lstStyle>
          <a:p>
            <a:r>
              <a:rPr lang="en-US" sz="2200" dirty="0">
                <a:solidFill>
                  <a:schemeClr val="accent2">
                    <a:lumMod val="75000"/>
                  </a:schemeClr>
                </a:solidFill>
              </a:rPr>
              <a:t>Smart Villages Leader Network </a:t>
            </a:r>
            <a:endParaRPr lang="el-GR" sz="2200" dirty="0">
              <a:solidFill>
                <a:schemeClr val="accent2">
                  <a:lumMod val="75000"/>
                </a:schemeClr>
              </a:solidFill>
            </a:endParaRPr>
          </a:p>
          <a:p>
            <a:r>
              <a:rPr lang="en-US" sz="1100" i="1" dirty="0">
                <a:solidFill>
                  <a:schemeClr val="bg1">
                    <a:lumMod val="50000"/>
                  </a:schemeClr>
                </a:solidFill>
              </a:rPr>
              <a:t>82</a:t>
            </a:r>
            <a:r>
              <a:rPr lang="el-GR" sz="1100" i="1" dirty="0">
                <a:solidFill>
                  <a:schemeClr val="bg1">
                    <a:lumMod val="50000"/>
                  </a:schemeClr>
                </a:solidFill>
              </a:rPr>
              <a:t>.00</a:t>
            </a:r>
            <a:r>
              <a:rPr lang="en-US" sz="1100" i="1" dirty="0">
                <a:solidFill>
                  <a:schemeClr val="bg1">
                    <a:lumMod val="50000"/>
                  </a:schemeClr>
                </a:solidFill>
              </a:rPr>
              <a:t>0,00</a:t>
            </a:r>
            <a:r>
              <a:rPr lang="el-GR" sz="1100" i="1" dirty="0">
                <a:solidFill>
                  <a:schemeClr val="bg1">
                    <a:lumMod val="50000"/>
                  </a:schemeClr>
                </a:solidFill>
              </a:rPr>
              <a:t>€ | 5 </a:t>
            </a:r>
            <a:r>
              <a:rPr lang="en-US" sz="1100" i="1" dirty="0">
                <a:solidFill>
                  <a:schemeClr val="bg1">
                    <a:lumMod val="50000"/>
                  </a:schemeClr>
                </a:solidFill>
              </a:rPr>
              <a:t>LAG</a:t>
            </a:r>
            <a:r>
              <a:rPr lang="el-GR" sz="1100" i="1" dirty="0">
                <a:solidFill>
                  <a:schemeClr val="bg1">
                    <a:lumMod val="50000"/>
                  </a:schemeClr>
                </a:solidFill>
              </a:rPr>
              <a:t> |  </a:t>
            </a:r>
            <a:r>
              <a:rPr lang="en-US" sz="1100" i="1" dirty="0">
                <a:solidFill>
                  <a:schemeClr val="bg1">
                    <a:lumMod val="50000"/>
                  </a:schemeClr>
                </a:solidFill>
              </a:rPr>
              <a:t>Greece</a:t>
            </a:r>
            <a:r>
              <a:rPr lang="el-GR" sz="1100" i="1" dirty="0">
                <a:solidFill>
                  <a:schemeClr val="bg1">
                    <a:lumMod val="50000"/>
                  </a:schemeClr>
                </a:solidFill>
              </a:rPr>
              <a:t> – </a:t>
            </a:r>
            <a:r>
              <a:rPr lang="en-US" sz="1100" i="1" dirty="0">
                <a:solidFill>
                  <a:schemeClr val="bg1">
                    <a:lumMod val="50000"/>
                  </a:schemeClr>
                </a:solidFill>
              </a:rPr>
              <a:t>Latvia</a:t>
            </a:r>
            <a:r>
              <a:rPr lang="el-GR" sz="1100" i="1" dirty="0">
                <a:solidFill>
                  <a:schemeClr val="bg1">
                    <a:lumMod val="50000"/>
                  </a:schemeClr>
                </a:solidFill>
              </a:rPr>
              <a:t> – </a:t>
            </a:r>
            <a:r>
              <a:rPr lang="en-US" sz="1100" i="1" dirty="0">
                <a:solidFill>
                  <a:schemeClr val="bg1">
                    <a:lumMod val="50000"/>
                  </a:schemeClr>
                </a:solidFill>
              </a:rPr>
              <a:t>Finland</a:t>
            </a:r>
            <a:r>
              <a:rPr lang="el-GR" sz="1100" i="1" dirty="0">
                <a:solidFill>
                  <a:schemeClr val="bg1">
                    <a:lumMod val="50000"/>
                  </a:schemeClr>
                </a:solidFill>
              </a:rPr>
              <a:t> – </a:t>
            </a:r>
            <a:r>
              <a:rPr lang="en-US" sz="1100" i="1" dirty="0">
                <a:solidFill>
                  <a:schemeClr val="bg1">
                    <a:lumMod val="50000"/>
                  </a:schemeClr>
                </a:solidFill>
              </a:rPr>
              <a:t>England</a:t>
            </a:r>
            <a:r>
              <a:rPr lang="el-GR" sz="1100" i="1" dirty="0">
                <a:solidFill>
                  <a:schemeClr val="bg1">
                    <a:lumMod val="50000"/>
                  </a:schemeClr>
                </a:solidFill>
              </a:rPr>
              <a:t> </a:t>
            </a:r>
          </a:p>
        </p:txBody>
      </p:sp>
      <p:sp>
        <p:nvSpPr>
          <p:cNvPr id="20" name="TextBox 19">
            <a:extLst>
              <a:ext uri="{FF2B5EF4-FFF2-40B4-BE49-F238E27FC236}">
                <a16:creationId xmlns:a16="http://schemas.microsoft.com/office/drawing/2014/main" id="{9A450590-BDEE-4CA0-864B-11AAC2991309}"/>
              </a:ext>
            </a:extLst>
          </p:cNvPr>
          <p:cNvSpPr txBox="1"/>
          <p:nvPr/>
        </p:nvSpPr>
        <p:spPr>
          <a:xfrm>
            <a:off x="3192097" y="701811"/>
            <a:ext cx="5807808" cy="369332"/>
          </a:xfrm>
          <a:prstGeom prst="rect">
            <a:avLst/>
          </a:prstGeom>
          <a:noFill/>
        </p:spPr>
        <p:txBody>
          <a:bodyPr wrap="none" rtlCol="0">
            <a:spAutoFit/>
          </a:bodyPr>
          <a:lstStyle>
            <a:defPPr>
              <a:defRPr lang="el-GR"/>
            </a:defPPr>
            <a:lvl1pPr algn="ctr">
              <a:defRPr sz="1400" i="1"/>
            </a:lvl1pPr>
          </a:lstStyle>
          <a:p>
            <a:r>
              <a:rPr lang="en-US" sz="1800" b="1" dirty="0"/>
              <a:t>Inter-local - Transnational | Agriculture Fund: € 210,000.00</a:t>
            </a:r>
            <a:endParaRPr lang="el-GR" sz="1800" b="1" dirty="0"/>
          </a:p>
        </p:txBody>
      </p:sp>
      <p:pic>
        <p:nvPicPr>
          <p:cNvPr id="21" name="Θέση περιεχομένου 4">
            <a:extLst>
              <a:ext uri="{FF2B5EF4-FFF2-40B4-BE49-F238E27FC236}">
                <a16:creationId xmlns:a16="http://schemas.microsoft.com/office/drawing/2014/main" id="{2CD01393-7D31-407E-8574-7B437070D0B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607" y="2716539"/>
            <a:ext cx="4080001" cy="3060000"/>
          </a:xfrm>
        </p:spPr>
      </p:pic>
      <p:pic>
        <p:nvPicPr>
          <p:cNvPr id="26" name="Εικόνα 25">
            <a:extLst>
              <a:ext uri="{FF2B5EF4-FFF2-40B4-BE49-F238E27FC236}">
                <a16:creationId xmlns:a16="http://schemas.microsoft.com/office/drawing/2014/main" id="{CA84FB8C-389C-4843-8F5D-AC8C5772A135}"/>
              </a:ext>
            </a:extLst>
          </p:cNvPr>
          <p:cNvPicPr>
            <a:picLocks noChangeAspect="1"/>
          </p:cNvPicPr>
          <p:nvPr/>
        </p:nvPicPr>
        <p:blipFill>
          <a:blip r:embed="rId3"/>
          <a:stretch>
            <a:fillRect/>
          </a:stretch>
        </p:blipFill>
        <p:spPr>
          <a:xfrm>
            <a:off x="4933384" y="2716539"/>
            <a:ext cx="2836584" cy="3060000"/>
          </a:xfrm>
          <a:prstGeom prst="rect">
            <a:avLst/>
          </a:prstGeom>
        </p:spPr>
      </p:pic>
      <p:pic>
        <p:nvPicPr>
          <p:cNvPr id="27" name="Εικόνα 26">
            <a:extLst>
              <a:ext uri="{FF2B5EF4-FFF2-40B4-BE49-F238E27FC236}">
                <a16:creationId xmlns:a16="http://schemas.microsoft.com/office/drawing/2014/main" id="{F80E5B7F-3F51-4D4E-9C1E-BD5E8546487A}"/>
              </a:ext>
            </a:extLst>
          </p:cNvPr>
          <p:cNvPicPr>
            <a:picLocks noChangeAspect="1"/>
          </p:cNvPicPr>
          <p:nvPr/>
        </p:nvPicPr>
        <p:blipFill>
          <a:blip r:embed="rId4"/>
          <a:stretch>
            <a:fillRect/>
          </a:stretch>
        </p:blipFill>
        <p:spPr>
          <a:xfrm>
            <a:off x="8502092" y="2716539"/>
            <a:ext cx="1259455" cy="3074028"/>
          </a:xfrm>
          <a:prstGeom prst="rect">
            <a:avLst/>
          </a:prstGeom>
        </p:spPr>
      </p:pic>
      <p:pic>
        <p:nvPicPr>
          <p:cNvPr id="28" name="Εικόνα 27">
            <a:extLst>
              <a:ext uri="{FF2B5EF4-FFF2-40B4-BE49-F238E27FC236}">
                <a16:creationId xmlns:a16="http://schemas.microsoft.com/office/drawing/2014/main" id="{F5985C15-8F7E-4CA4-9544-C7D9E094E52D}"/>
              </a:ext>
            </a:extLst>
          </p:cNvPr>
          <p:cNvPicPr>
            <a:picLocks noChangeAspect="1"/>
          </p:cNvPicPr>
          <p:nvPr/>
        </p:nvPicPr>
        <p:blipFill>
          <a:blip r:embed="rId5"/>
          <a:stretch>
            <a:fillRect/>
          </a:stretch>
        </p:blipFill>
        <p:spPr>
          <a:xfrm>
            <a:off x="10019197" y="2716539"/>
            <a:ext cx="1259455" cy="3062088"/>
          </a:xfrm>
          <a:prstGeom prst="rect">
            <a:avLst/>
          </a:prstGeom>
        </p:spPr>
      </p:pic>
      <p:pic>
        <p:nvPicPr>
          <p:cNvPr id="15" name="Εικόνα 14">
            <a:extLst>
              <a:ext uri="{FF2B5EF4-FFF2-40B4-BE49-F238E27FC236}">
                <a16:creationId xmlns:a16="http://schemas.microsoft.com/office/drawing/2014/main" id="{FD166789-2FF7-76EA-42DB-85CEAEDF06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179" y="382012"/>
            <a:ext cx="1304954" cy="878900"/>
          </a:xfrm>
          <a:prstGeom prst="rect">
            <a:avLst/>
          </a:prstGeom>
        </p:spPr>
      </p:pic>
      <p:grpSp>
        <p:nvGrpSpPr>
          <p:cNvPr id="22" name="Ομάδα 21">
            <a:extLst>
              <a:ext uri="{FF2B5EF4-FFF2-40B4-BE49-F238E27FC236}">
                <a16:creationId xmlns:a16="http://schemas.microsoft.com/office/drawing/2014/main" id="{08E06949-E961-01C8-C38B-00B05DA04C7F}"/>
              </a:ext>
            </a:extLst>
          </p:cNvPr>
          <p:cNvGrpSpPr>
            <a:grpSpLocks noChangeAspect="1"/>
          </p:cNvGrpSpPr>
          <p:nvPr/>
        </p:nvGrpSpPr>
        <p:grpSpPr>
          <a:xfrm>
            <a:off x="8766927" y="6093766"/>
            <a:ext cx="2908072" cy="612132"/>
            <a:chOff x="250086" y="5655639"/>
            <a:chExt cx="3471619" cy="730755"/>
          </a:xfrm>
        </p:grpSpPr>
        <p:pic>
          <p:nvPicPr>
            <p:cNvPr id="24" name="Εικόνα 23">
              <a:extLst>
                <a:ext uri="{FF2B5EF4-FFF2-40B4-BE49-F238E27FC236}">
                  <a16:creationId xmlns:a16="http://schemas.microsoft.com/office/drawing/2014/main" id="{88D926D7-73A7-DA03-C158-58CA3FC7B20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81980" y="5655639"/>
              <a:ext cx="639725" cy="716059"/>
            </a:xfrm>
            <a:prstGeom prst="rect">
              <a:avLst/>
            </a:prstGeom>
            <a:noFill/>
            <a:ln>
              <a:noFill/>
            </a:ln>
          </p:spPr>
        </p:pic>
        <p:pic>
          <p:nvPicPr>
            <p:cNvPr id="25" name="Εικόνα 24">
              <a:extLst>
                <a:ext uri="{FF2B5EF4-FFF2-40B4-BE49-F238E27FC236}">
                  <a16:creationId xmlns:a16="http://schemas.microsoft.com/office/drawing/2014/main" id="{57E203D1-E1E8-0070-0B63-2F0F13811A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415" y="5670335"/>
              <a:ext cx="854725" cy="716059"/>
            </a:xfrm>
            <a:prstGeom prst="rect">
              <a:avLst/>
            </a:prstGeom>
          </p:spPr>
        </p:pic>
        <p:pic>
          <p:nvPicPr>
            <p:cNvPr id="29" name="Picture 5">
              <a:extLst>
                <a:ext uri="{FF2B5EF4-FFF2-40B4-BE49-F238E27FC236}">
                  <a16:creationId xmlns:a16="http://schemas.microsoft.com/office/drawing/2014/main" id="{496382CB-3FDB-B700-8D45-75837CA360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600" y="5786811"/>
              <a:ext cx="784001" cy="42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Εικόνα 29">
              <a:extLst>
                <a:ext uri="{FF2B5EF4-FFF2-40B4-BE49-F238E27FC236}">
                  <a16:creationId xmlns:a16="http://schemas.microsoft.com/office/drawing/2014/main" id="{A5F23BF1-B728-207C-FBD8-0252AF7272B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50086" y="5715790"/>
              <a:ext cx="713105" cy="633924"/>
            </a:xfrm>
            <a:prstGeom prst="rect">
              <a:avLst/>
            </a:prstGeom>
          </p:spPr>
        </p:pic>
      </p:grpSp>
    </p:spTree>
    <p:extLst>
      <p:ext uri="{BB962C8B-B14F-4D97-AF65-F5344CB8AC3E}">
        <p14:creationId xmlns:p14="http://schemas.microsoft.com/office/powerpoint/2010/main" val="2737704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1547</TotalTime>
  <Words>965</Words>
  <Application>Microsoft Office PowerPoint</Application>
  <PresentationFormat>Ευρεία οθόνη</PresentationFormat>
  <Paragraphs>127</Paragraphs>
  <Slides>31</Slides>
  <Notes>0</Notes>
  <HiddenSlides>0</HiddenSlides>
  <MMClips>0</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31</vt:i4>
      </vt:variant>
    </vt:vector>
  </HeadingPairs>
  <TitlesOfParts>
    <vt:vector size="39" baseType="lpstr">
      <vt:lpstr>Arial</vt:lpstr>
      <vt:lpstr>Calibri</vt:lpstr>
      <vt:lpstr>Calibri Light</vt:lpstr>
      <vt:lpstr>CIDFont+F6</vt:lpstr>
      <vt:lpstr>Heiti SC Light</vt:lpstr>
      <vt:lpstr>Phosphate Inline</vt:lpstr>
      <vt:lpstr>Θέμα του Office</vt:lpstr>
      <vt:lpstr>Worksheet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Biosphere Reserve 45.000,00€ | 4 LAG   </vt:lpstr>
      <vt:lpstr>Fishing Tourism 50.000,00€ | 18 LAG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Poros</dc:creator>
  <cp:lastModifiedBy>Salamina</cp:lastModifiedBy>
  <cp:revision>131</cp:revision>
  <dcterms:created xsi:type="dcterms:W3CDTF">2022-03-31T09:46:50Z</dcterms:created>
  <dcterms:modified xsi:type="dcterms:W3CDTF">2022-06-15T13:08:33Z</dcterms:modified>
</cp:coreProperties>
</file>